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oleObject"/>
  <Default Extension="png" ContentType="image/png"/>
  <Default Extension="vml" ContentType="application/vnd.openxmlformats-officedocument.vmlDrawing"/>
  <Default Extension="emf" ContentType="image/x-em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700" r:id="rId1"/>
  </p:sldMasterIdLst>
  <p:notesMasterIdLst>
    <p:notesMasterId r:id="rId38"/>
  </p:notesMasterIdLst>
  <p:sldIdLst>
    <p:sldId id="491" r:id="rId2"/>
    <p:sldId id="256" r:id="rId3"/>
    <p:sldId id="260" r:id="rId4"/>
    <p:sldId id="380" r:id="rId5"/>
    <p:sldId id="381" r:id="rId6"/>
    <p:sldId id="397" r:id="rId7"/>
    <p:sldId id="263" r:id="rId8"/>
    <p:sldId id="398" r:id="rId9"/>
    <p:sldId id="262" r:id="rId10"/>
    <p:sldId id="404" r:id="rId11"/>
    <p:sldId id="401" r:id="rId12"/>
    <p:sldId id="335" r:id="rId13"/>
    <p:sldId id="405" r:id="rId14"/>
    <p:sldId id="416" r:id="rId15"/>
    <p:sldId id="417" r:id="rId16"/>
    <p:sldId id="418" r:id="rId17"/>
    <p:sldId id="395" r:id="rId18"/>
    <p:sldId id="285" r:id="rId19"/>
    <p:sldId id="402" r:id="rId20"/>
    <p:sldId id="406" r:id="rId21"/>
    <p:sldId id="403" r:id="rId22"/>
    <p:sldId id="407" r:id="rId23"/>
    <p:sldId id="409" r:id="rId24"/>
    <p:sldId id="410" r:id="rId25"/>
    <p:sldId id="362" r:id="rId26"/>
    <p:sldId id="350" r:id="rId27"/>
    <p:sldId id="412" r:id="rId28"/>
    <p:sldId id="411" r:id="rId29"/>
    <p:sldId id="429" r:id="rId30"/>
    <p:sldId id="490" r:id="rId31"/>
    <p:sldId id="413" r:id="rId32"/>
    <p:sldId id="414" r:id="rId33"/>
    <p:sldId id="415" r:id="rId34"/>
    <p:sldId id="292" r:id="rId35"/>
    <p:sldId id="419" r:id="rId36"/>
    <p:sldId id="420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F7F7F"/>
    <a:srgbClr val="552579"/>
    <a:srgbClr val="F2F7FC"/>
    <a:srgbClr val="A1C6E7"/>
    <a:srgbClr val="DC8D4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433" autoAdjust="0"/>
    <p:restoredTop sz="88426" autoAdjust="0"/>
  </p:normalViewPr>
  <p:slideViewPr>
    <p:cSldViewPr snapToGrid="0">
      <p:cViewPr>
        <p:scale>
          <a:sx n="100" d="100"/>
          <a:sy n="100" d="100"/>
        </p:scale>
        <p:origin x="-440" y="12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-270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notesMaster" Target="notesMasters/notesMaster1.xml"/><Relationship Id="rId39" Type="http://schemas.openxmlformats.org/officeDocument/2006/relationships/presProps" Target="presProps.xml"/><Relationship Id="rId40" Type="http://schemas.openxmlformats.org/officeDocument/2006/relationships/viewProps" Target="viewProps.xml"/><Relationship Id="rId41" Type="http://schemas.openxmlformats.org/officeDocument/2006/relationships/theme" Target="theme/theme1.xml"/><Relationship Id="rId42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7F653E-B308-46EB-A7EB-DA0B2C44EC02}" type="datetimeFigureOut">
              <a:rPr lang="en-US" smtClean="0"/>
              <a:t>4/26/17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FD9B98-B31D-44ED-8712-D42ECEF8A3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4852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FD9B98-B31D-44ED-8712-D42ECEF8A3F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2693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dirty="0" smtClean="0">
                <a:latin typeface="Calibri" panose="020F0502020204030204" pitchFamily="34" charset="0"/>
              </a:rPr>
              <a:t>2010 1,061,000 total knee and hip replacements, double by 2020, 14% of hip and 10% of knee replacements were revision surgeries.</a:t>
            </a:r>
            <a:r>
              <a:rPr lang="en-US" altLang="en-US" baseline="0" dirty="0" smtClean="0">
                <a:latin typeface="Calibri" panose="020F0502020204030204" pitchFamily="34" charset="0"/>
              </a:rPr>
              <a:t> Focus on biocompatibility fatigue strength, corrosion and young’s modulus</a:t>
            </a:r>
            <a:endParaRPr lang="en-US" altLang="en-US" dirty="0" smtClean="0">
              <a:latin typeface="Calibri" panose="020F050202020403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A9536-FB2C-4162-99AF-D1E09CA176C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4910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A9536-FB2C-4162-99AF-D1E09CA176C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9689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A9536-FB2C-4162-99AF-D1E09CA176C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0008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where E</a:t>
            </a:r>
            <a:r>
              <a:rPr lang="en-US" sz="1200" kern="1200" baseline="-250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the static contribution at 0 K without the contribution of zero-point vibrational energy, </a:t>
            </a:r>
            <a:r>
              <a:rPr lang="en-US" sz="120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</a:t>
            </a:r>
            <a:r>
              <a:rPr lang="en-US" sz="1200" i="1" kern="1200" baseline="-250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Vib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temperature-dependent vibrational contribution, and 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</a:t>
            </a:r>
            <a:r>
              <a:rPr lang="en-US" sz="1200" i="1" kern="1200" baseline="-250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T-el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thermal electronic contribution. At ambient pressure, the Helmholtz energy of the system is equal to the Gibbs energy, which is used in the CALPHAD modeling </a:t>
            </a:r>
            <a:r>
              <a:rPr lang="en-US" dirty="0" smtClean="0"/>
              <a:t>F</a:t>
            </a:r>
            <a:r>
              <a:rPr lang="en-US" baseline="-25000" dirty="0" smtClean="0"/>
              <a:t>T-el</a:t>
            </a:r>
            <a:r>
              <a:rPr lang="en-US" dirty="0" smtClean="0"/>
              <a:t> based on electronic density of states and calculated with Fermi-Dirac statistics E</a:t>
            </a:r>
            <a:r>
              <a:rPr lang="en-US" baseline="-25000" dirty="0" smtClean="0"/>
              <a:t>el</a:t>
            </a:r>
            <a:r>
              <a:rPr lang="en-US" dirty="0" smtClean="0"/>
              <a:t>-</a:t>
            </a:r>
            <a:r>
              <a:rPr lang="en-US" dirty="0" err="1" smtClean="0"/>
              <a:t>Ts</a:t>
            </a:r>
            <a:r>
              <a:rPr lang="en-US" baseline="-25000" dirty="0" err="1" smtClean="0"/>
              <a:t>el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FD9B98-B31D-44ED-8712-D42ECEF8A3F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1155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where E</a:t>
            </a:r>
            <a:r>
              <a:rPr lang="en-US" sz="1200" kern="1200" baseline="-250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the static contribution at 0 K without the contribution of zero-point vibrational energy, </a:t>
            </a:r>
            <a:r>
              <a:rPr lang="en-US" sz="120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</a:t>
            </a:r>
            <a:r>
              <a:rPr lang="en-US" sz="1200" i="1" kern="1200" baseline="-250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Vib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temperature-dependent vibrational contribution, and 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</a:t>
            </a:r>
            <a:r>
              <a:rPr lang="en-US" sz="1200" i="1" kern="1200" baseline="-250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T-el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thermal electronic contribution. At ambient pressure, the Helmholtz energy of the system is equal to the Gibbs energy, which is used in the CALPHAD modeling </a:t>
            </a:r>
            <a:r>
              <a:rPr lang="en-US" dirty="0" smtClean="0"/>
              <a:t>F</a:t>
            </a:r>
            <a:r>
              <a:rPr lang="en-US" baseline="-25000" dirty="0" smtClean="0"/>
              <a:t>T-el</a:t>
            </a:r>
            <a:r>
              <a:rPr lang="en-US" dirty="0" smtClean="0"/>
              <a:t> based on electronic density of states and calculated with Fermi-Dirac statistics E</a:t>
            </a:r>
            <a:r>
              <a:rPr lang="en-US" baseline="-25000" dirty="0" smtClean="0"/>
              <a:t>el</a:t>
            </a:r>
            <a:r>
              <a:rPr lang="en-US" dirty="0" smtClean="0"/>
              <a:t>-</a:t>
            </a:r>
            <a:r>
              <a:rPr lang="en-US" dirty="0" err="1" smtClean="0"/>
              <a:t>Ts</a:t>
            </a:r>
            <a:r>
              <a:rPr lang="en-US" baseline="-25000" dirty="0" err="1" smtClean="0"/>
              <a:t>el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FD9B98-B31D-44ED-8712-D42ECEF8A3F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664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10243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 eaLnBrk="0" hangingPunct="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12813" eaLnBrk="0" hangingPunct="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12813" eaLnBrk="0" hangingPunct="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12813" eaLnBrk="0" hangingPunct="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12813" eaLnBrk="0" hangingPunct="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4794B344-5E39-4E53-BC4D-614F4955B3CE}" type="slidenum">
              <a:rPr lang="en-US" altLang="en-US" sz="1200" b="0" baseline="0">
                <a:latin typeface="Times New Roman" panose="02020603050405020304" pitchFamily="18" charset="0"/>
              </a:rPr>
              <a:pPr/>
              <a:t>9</a:t>
            </a:fld>
            <a:endParaRPr lang="en-US" altLang="en-US" sz="1200" b="0" baseline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67374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FD9B98-B31D-44ED-8712-D42ECEF8A3F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5181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A9536-FB2C-4162-99AF-D1E09CA176C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4266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756E99-DB1C-4EC4-8A11-7FD3A56DDC16}" type="datetime1">
              <a:rPr lang="en-US" smtClean="0"/>
              <a:t>4/26/17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3052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75629-89C2-4102-91D8-41C1197A08E6}" type="datetime1">
              <a:rPr lang="en-US" smtClean="0"/>
              <a:t>4/26/17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9006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60B6B-CB08-444B-A9D1-150B32FF6287}" type="datetime1">
              <a:rPr lang="en-US" smtClean="0"/>
              <a:t>4/26/17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1426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D3DE5-670E-4944-AF5C-24CBC9468285}" type="datetime1">
              <a:rPr lang="en-US" smtClean="0"/>
              <a:t>4/26/17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7986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45BE2-1E2B-450F-9E51-DBFF2BF71E03}" type="datetime1">
              <a:rPr lang="en-US" smtClean="0"/>
              <a:t>4/26/17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0864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43683-EE00-4264-9E18-231778BD44AD}" type="datetime1">
              <a:rPr lang="en-US" smtClean="0"/>
              <a:t>4/26/17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8331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B096E-A47E-4384-AA94-FD086907B176}" type="datetime1">
              <a:rPr lang="en-US" smtClean="0"/>
              <a:t>4/26/17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8482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08360-436B-488F-BD6B-EBD5C175E583}" type="datetime1">
              <a:rPr lang="en-US" smtClean="0"/>
              <a:t>4/26/17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9472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6AD92-5133-47DB-8F98-5274C3348BBD}" type="datetime1">
              <a:rPr lang="en-US" smtClean="0"/>
              <a:t>4/26/17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8900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0F02B-5D8F-43A1-B64F-AE4C676FF9BF}" type="datetime1">
              <a:rPr lang="en-US" smtClean="0"/>
              <a:t>4/26/17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6696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63299B-BEA9-455F-9DBA-41853783A627}" type="datetime1">
              <a:rPr lang="en-US" smtClean="0"/>
              <a:t>4/26/17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3571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0D65A0-00AA-49B3-BDCE-58B7D46BFF5E}" type="datetime1">
              <a:rPr lang="en-US" smtClean="0"/>
              <a:t>4/26/17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32AFCF-B11C-4E6F-AAAB-ADEFC1891A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2029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4" Type="http://schemas.openxmlformats.org/officeDocument/2006/relationships/image" Target="../media/image18.emf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6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70.png"/><Relationship Id="rId3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4" Type="http://schemas.openxmlformats.org/officeDocument/2006/relationships/image" Target="../media/image28.emf"/><Relationship Id="rId5" Type="http://schemas.openxmlformats.org/officeDocument/2006/relationships/image" Target="../media/image29.emf"/><Relationship Id="rId6" Type="http://schemas.openxmlformats.org/officeDocument/2006/relationships/image" Target="../media/image30.emf"/><Relationship Id="rId7" Type="http://schemas.openxmlformats.org/officeDocument/2006/relationships/image" Target="../media/image31.emf"/><Relationship Id="rId8" Type="http://schemas.openxmlformats.org/officeDocument/2006/relationships/image" Target="../media/image32.emf"/><Relationship Id="rId9" Type="http://schemas.openxmlformats.org/officeDocument/2006/relationships/oleObject" Target="../embeddings/oleObject1.bin"/><Relationship Id="rId10" Type="http://schemas.openxmlformats.org/officeDocument/2006/relationships/image" Target="../media/image26.emf"/><Relationship Id="rId11" Type="http://schemas.openxmlformats.org/officeDocument/2006/relationships/image" Target="../media/image33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4" Type="http://schemas.openxmlformats.org/officeDocument/2006/relationships/image" Target="../media/image35.emf"/><Relationship Id="rId5" Type="http://schemas.openxmlformats.org/officeDocument/2006/relationships/image" Target="../media/image3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image" Target="../media/image300.png"/><Relationship Id="rId5" Type="http://schemas.openxmlformats.org/officeDocument/2006/relationships/image" Target="../media/image37.emf"/><Relationship Id="rId6" Type="http://schemas.openxmlformats.org/officeDocument/2006/relationships/image" Target="../media/image38.emf"/><Relationship Id="rId7" Type="http://schemas.openxmlformats.org/officeDocument/2006/relationships/image" Target="../media/image39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4" Type="http://schemas.openxmlformats.org/officeDocument/2006/relationships/image" Target="../media/image42.emf"/><Relationship Id="rId5" Type="http://schemas.openxmlformats.org/officeDocument/2006/relationships/image" Target="../media/image43.emf"/><Relationship Id="rId6" Type="http://schemas.openxmlformats.org/officeDocument/2006/relationships/image" Target="../media/image44.emf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0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5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6.png"/><Relationship Id="rId3" Type="http://schemas.openxmlformats.org/officeDocument/2006/relationships/image" Target="../media/image47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4" Type="http://schemas.openxmlformats.org/officeDocument/2006/relationships/image" Target="../media/image50.emf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8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emf"/><Relationship Id="rId3" Type="http://schemas.openxmlformats.org/officeDocument/2006/relationships/image" Target="../media/image52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3.emf"/><Relationship Id="rId3" Type="http://schemas.openxmlformats.org/officeDocument/2006/relationships/image" Target="../media/image54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4" Type="http://schemas.openxmlformats.org/officeDocument/2006/relationships/image" Target="../media/image57.emf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5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4" Type="http://schemas.openxmlformats.org/officeDocument/2006/relationships/image" Target="../media/image61.emf"/><Relationship Id="rId5" Type="http://schemas.openxmlformats.org/officeDocument/2006/relationships/image" Target="../media/image62.emf"/><Relationship Id="rId6" Type="http://schemas.openxmlformats.org/officeDocument/2006/relationships/image" Target="../media/image63.emf"/><Relationship Id="rId7" Type="http://schemas.openxmlformats.org/officeDocument/2006/relationships/image" Target="../media/image64.emf"/><Relationship Id="rId8" Type="http://schemas.openxmlformats.org/officeDocument/2006/relationships/image" Target="../media/image65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9.e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6.emf"/><Relationship Id="rId3" Type="http://schemas.openxmlformats.org/officeDocument/2006/relationships/image" Target="../media/image67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8.emf"/><Relationship Id="rId3" Type="http://schemas.openxmlformats.org/officeDocument/2006/relationships/image" Target="../media/image69.e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10.png"/><Relationship Id="rId9" Type="http://schemas.openxmlformats.org/officeDocument/2006/relationships/image" Target="../media/image11.png"/><Relationship Id="rId10" Type="http://schemas.openxmlformats.org/officeDocument/2006/relationships/image" Target="../media/image10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Manuscript Plan</a:t>
            </a:r>
            <a:endParaRPr lang="en-US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Elastic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Ti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-X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binaries-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(submitted to Journal of Alloys and Compounds)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Elastic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Ti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-X-Y-(Dr. Liu editing)-(May 2017)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Ti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-Thermodynamic database-(Dr. Zhao editing)-(May 2017)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High-throughput pure elements DFT/CALPAD comparison-(doing calculations)-July 2017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Ti-Nb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Ti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-Ta phase stability (writing and doing calculations)- (August 2017)</a:t>
            </a:r>
          </a:p>
          <a:p>
            <a:pPr marL="342900" indent="-342900">
              <a:buFont typeface="+mj-lt"/>
              <a:buAutoNum type="arabicPeriod"/>
            </a:pPr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Defense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Date </a:t>
            </a:r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May 10</a:t>
            </a:r>
            <a:r>
              <a:rPr lang="en-US" baseline="30000" smtClean="0"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8F7C6-C0A3-4585-B03C-5BFC5CD358C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549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847318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Ti</a:t>
            </a:r>
            <a:r>
              <a:rPr lang="en-U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-Mo-</a:t>
            </a:r>
            <a:r>
              <a:rPr lang="en-US" sz="4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Nb</a:t>
            </a:r>
            <a:r>
              <a:rPr lang="en-U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-(Sn)-Ta-</a:t>
            </a:r>
            <a:r>
              <a:rPr lang="en-US" sz="4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Zr</a:t>
            </a:r>
            <a:r>
              <a:rPr lang="en-U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 Database Objectives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08470" y="2609387"/>
            <a:ext cx="1143000" cy="461665"/>
          </a:xfrm>
          <a:prstGeom prst="rect">
            <a:avLst/>
          </a:prstGeom>
          <a:solidFill>
            <a:schemeClr val="bg1"/>
          </a:solidFill>
          <a:ln w="25400" cap="sq">
            <a:solidFill>
              <a:schemeClr val="tx1"/>
            </a:solidFill>
            <a:miter lim="800000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Ti</a:t>
            </a: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-Mo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56784" y="2607614"/>
            <a:ext cx="1143000" cy="461665"/>
          </a:xfrm>
          <a:prstGeom prst="rect">
            <a:avLst/>
          </a:prstGeom>
          <a:solidFill>
            <a:schemeClr val="bg1"/>
          </a:solidFill>
          <a:ln w="25400" cap="sq">
            <a:solidFill>
              <a:schemeClr val="tx1"/>
            </a:solidFill>
            <a:miter lim="800000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Ti-Nb</a:t>
            </a:r>
            <a:endParaRPr lang="en-US" sz="24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305098" y="2607614"/>
            <a:ext cx="1143000" cy="461665"/>
          </a:xfrm>
          <a:prstGeom prst="rect">
            <a:avLst/>
          </a:prstGeom>
          <a:solidFill>
            <a:schemeClr val="bg1"/>
          </a:solidFill>
          <a:ln w="25400" cap="sq">
            <a:solidFill>
              <a:schemeClr val="tx1"/>
            </a:solidFill>
            <a:miter lim="800000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Ti</a:t>
            </a: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-Sn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753412" y="2607614"/>
            <a:ext cx="1143000" cy="461665"/>
          </a:xfrm>
          <a:prstGeom prst="rect">
            <a:avLst/>
          </a:prstGeom>
          <a:solidFill>
            <a:schemeClr val="bg1"/>
          </a:solidFill>
          <a:ln w="25400" cap="sq">
            <a:solidFill>
              <a:schemeClr val="tx1"/>
            </a:solidFill>
            <a:miter lim="800000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Ti</a:t>
            </a: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-Ta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201726" y="2607614"/>
            <a:ext cx="1143000" cy="461665"/>
          </a:xfrm>
          <a:prstGeom prst="rect">
            <a:avLst/>
          </a:prstGeom>
          <a:solidFill>
            <a:schemeClr val="bg1"/>
          </a:solidFill>
          <a:ln w="25400" cap="sq">
            <a:solidFill>
              <a:schemeClr val="tx1"/>
            </a:solidFill>
            <a:miter lim="800000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Ti-Zr</a:t>
            </a:r>
            <a:endParaRPr lang="en-US" sz="24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650040" y="2607614"/>
            <a:ext cx="1195380" cy="461665"/>
          </a:xfrm>
          <a:prstGeom prst="rect">
            <a:avLst/>
          </a:prstGeom>
          <a:solidFill>
            <a:schemeClr val="bg1"/>
          </a:solidFill>
          <a:ln w="25400" cap="sq">
            <a:solidFill>
              <a:schemeClr val="tx1"/>
            </a:solidFill>
            <a:miter lim="800000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Mo-</a:t>
            </a:r>
            <a:r>
              <a:rPr lang="en-US" sz="2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Nb</a:t>
            </a:r>
            <a:endParaRPr lang="en-US" sz="24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098354" y="2607614"/>
            <a:ext cx="1143000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5400" cap="sq">
            <a:solidFill>
              <a:schemeClr val="tx1"/>
            </a:solidFill>
            <a:miter lim="800000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Mo-Sn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546668" y="2607614"/>
            <a:ext cx="1195380" cy="461665"/>
          </a:xfrm>
          <a:prstGeom prst="rect">
            <a:avLst/>
          </a:prstGeom>
          <a:solidFill>
            <a:schemeClr val="bg1"/>
          </a:solidFill>
          <a:ln w="25400" cap="sq">
            <a:solidFill>
              <a:schemeClr val="tx1"/>
            </a:solidFill>
            <a:miter lim="800000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Mo-Ta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041607" y="3243545"/>
            <a:ext cx="1143000" cy="461665"/>
          </a:xfrm>
          <a:prstGeom prst="rect">
            <a:avLst/>
          </a:prstGeom>
          <a:solidFill>
            <a:schemeClr val="bg1"/>
          </a:solidFill>
          <a:ln w="25400" cap="sq">
            <a:solidFill>
              <a:schemeClr val="tx1"/>
            </a:solidFill>
            <a:miter lim="800000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Mo-</a:t>
            </a:r>
            <a:r>
              <a:rPr lang="en-US" sz="2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Zr</a:t>
            </a:r>
            <a:endParaRPr lang="en-US" sz="24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79970" y="3243545"/>
            <a:ext cx="1143000" cy="461665"/>
          </a:xfrm>
          <a:prstGeom prst="rect">
            <a:avLst/>
          </a:prstGeom>
          <a:solidFill>
            <a:schemeClr val="bg1"/>
          </a:solidFill>
          <a:ln w="25400" cap="sq">
            <a:solidFill>
              <a:schemeClr val="tx1"/>
            </a:solidFill>
            <a:miter lim="800000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Nb</a:t>
            </a: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-Sn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495111" y="3243545"/>
            <a:ext cx="1143000" cy="461665"/>
          </a:xfrm>
          <a:prstGeom prst="rect">
            <a:avLst/>
          </a:prstGeom>
          <a:solidFill>
            <a:schemeClr val="bg1"/>
          </a:solidFill>
          <a:ln w="25400" cap="sq">
            <a:solidFill>
              <a:schemeClr val="tx1"/>
            </a:solidFill>
            <a:miter lim="800000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Nb</a:t>
            </a: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-Ta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004684" y="3244230"/>
            <a:ext cx="1143000" cy="461665"/>
          </a:xfrm>
          <a:prstGeom prst="rect">
            <a:avLst/>
          </a:prstGeom>
          <a:solidFill>
            <a:schemeClr val="bg1"/>
          </a:solidFill>
          <a:ln w="25400" cap="sq">
            <a:solidFill>
              <a:schemeClr val="tx1"/>
            </a:solidFill>
            <a:miter lim="800000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Nb-Zr</a:t>
            </a:r>
            <a:endParaRPr lang="en-US" sz="24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514257" y="3243545"/>
            <a:ext cx="1143000" cy="461665"/>
          </a:xfrm>
          <a:prstGeom prst="rect">
            <a:avLst/>
          </a:prstGeom>
          <a:solidFill>
            <a:srgbClr val="F2F7FC"/>
          </a:solidFill>
          <a:ln w="25400" cap="sq">
            <a:solidFill>
              <a:schemeClr val="tx1"/>
            </a:solidFill>
            <a:miter lim="800000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Sn-Ta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023830" y="3243545"/>
            <a:ext cx="1195380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5400" cap="sq">
            <a:solidFill>
              <a:schemeClr val="tx1"/>
            </a:solidFill>
            <a:miter lim="800000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Sn-</a:t>
            </a:r>
            <a:r>
              <a:rPr lang="en-US" sz="2400" b="1" dirty="0" err="1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Zr</a:t>
            </a:r>
            <a:endParaRPr lang="en-US" sz="2400" b="1" dirty="0" smtClean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533403" y="3243545"/>
            <a:ext cx="1195380" cy="461665"/>
          </a:xfrm>
          <a:prstGeom prst="rect">
            <a:avLst/>
          </a:prstGeom>
          <a:solidFill>
            <a:schemeClr val="bg1"/>
          </a:solidFill>
          <a:ln w="25400" cap="sq">
            <a:solidFill>
              <a:schemeClr val="tx1"/>
            </a:solidFill>
            <a:miter lim="800000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Ta-</a:t>
            </a:r>
            <a:r>
              <a:rPr lang="en-US" sz="2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Zr</a:t>
            </a:r>
            <a:endParaRPr lang="en-US" sz="24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08470" y="4848772"/>
            <a:ext cx="1663372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5400" cap="sq">
            <a:solidFill>
              <a:schemeClr val="tx1"/>
            </a:solidFill>
            <a:miter lim="800000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</a:t>
            </a:r>
            <a:r>
              <a:rPr lang="en-US" sz="2400" b="1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-Mo-</a:t>
            </a:r>
            <a:r>
              <a:rPr lang="en-US" sz="2400" b="1" dirty="0" err="1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Nb</a:t>
            </a:r>
            <a:endParaRPr lang="en-US" sz="2400" b="1" dirty="0" smtClean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367004" y="4848771"/>
            <a:ext cx="1524000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5400" cap="sq">
            <a:solidFill>
              <a:schemeClr val="tx1"/>
            </a:solidFill>
            <a:miter lim="800000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</a:t>
            </a:r>
            <a:r>
              <a:rPr lang="en-US" sz="2400" b="1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-Mo-Ta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186166" y="4848087"/>
            <a:ext cx="1524000" cy="461665"/>
          </a:xfrm>
          <a:prstGeom prst="rect">
            <a:avLst/>
          </a:prstGeom>
          <a:solidFill>
            <a:schemeClr val="bg1"/>
          </a:solidFill>
          <a:ln w="25400" cap="sq">
            <a:solidFill>
              <a:schemeClr val="tx1"/>
            </a:solidFill>
            <a:miter lim="800000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Ti</a:t>
            </a: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-Mo-</a:t>
            </a:r>
            <a:r>
              <a:rPr lang="en-US" sz="2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Zr</a:t>
            </a:r>
            <a:endParaRPr lang="en-US" sz="24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078866" y="4848087"/>
            <a:ext cx="1524000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5400" cap="sq">
            <a:solidFill>
              <a:schemeClr val="tx1"/>
            </a:solidFill>
            <a:miter lim="800000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</a:t>
            </a:r>
            <a:r>
              <a:rPr lang="en-US" sz="2400" b="1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en-US" sz="2400" b="1" dirty="0" err="1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Nb</a:t>
            </a:r>
            <a:r>
              <a:rPr lang="en-US" sz="2400" b="1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-Ta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7990088" y="4847169"/>
            <a:ext cx="1524000" cy="461665"/>
          </a:xfrm>
          <a:prstGeom prst="rect">
            <a:avLst/>
          </a:prstGeom>
          <a:solidFill>
            <a:schemeClr val="bg1"/>
          </a:solidFill>
          <a:ln w="25400" cap="sq">
            <a:solidFill>
              <a:schemeClr val="tx1"/>
            </a:solidFill>
            <a:miter lim="800000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Ti-Nb-Zr</a:t>
            </a:r>
            <a:endParaRPr lang="en-US" sz="24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9901310" y="4847168"/>
            <a:ext cx="1524000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5400" cap="sq">
            <a:solidFill>
              <a:schemeClr val="tx1"/>
            </a:solidFill>
            <a:miter lim="800000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</a:t>
            </a:r>
            <a:r>
              <a:rPr lang="en-US" sz="2400" b="1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-Ta-</a:t>
            </a:r>
            <a:r>
              <a:rPr lang="en-US" sz="2400" b="1" dirty="0" err="1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Zr</a:t>
            </a:r>
            <a:endParaRPr lang="en-US" sz="2400" b="1" dirty="0" smtClean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10</a:t>
            </a:fld>
            <a:endParaRPr lang="en-US"/>
          </a:p>
        </p:txBody>
      </p:sp>
      <p:sp>
        <p:nvSpPr>
          <p:cNvPr id="29" name="TextBox 28"/>
          <p:cNvSpPr txBox="1">
            <a:spLocks noChangeArrowheads="1"/>
          </p:cNvSpPr>
          <p:nvPr/>
        </p:nvSpPr>
        <p:spPr bwMode="auto">
          <a:xfrm>
            <a:off x="1026283" y="228955"/>
            <a:ext cx="9555164" cy="400110"/>
          </a:xfrm>
          <a:prstGeom prst="rect">
            <a:avLst/>
          </a:prstGeom>
          <a:solidFill>
            <a:schemeClr val="bg1"/>
          </a:solidFill>
          <a:ln w="38100">
            <a:solidFill>
              <a:srgbClr val="321E00"/>
            </a:solidFill>
            <a:miter lim="800000"/>
            <a:headEnd/>
            <a:tailEnd/>
          </a:ln>
          <a:effectLst>
            <a:outerShdw blurRad="50800" dist="38100" dir="2700000" algn="tl" rotWithShape="0">
              <a:srgbClr val="808080">
                <a:alpha val="39999"/>
              </a:srgbClr>
            </a:outerShdw>
          </a:effectLst>
        </p:spPr>
        <p:txBody>
          <a:bodyPr wrap="square">
            <a:spAutoFit/>
          </a:bodyPr>
          <a:lstStyle/>
          <a:p>
            <a:pPr algn="ctr" eaLnBrk="0" hangingPunct="0">
              <a:spcBef>
                <a:spcPct val="20000"/>
              </a:spcBef>
              <a:defRPr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Pure elements → Binary → Ternary → Multi-component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334705" y="6125517"/>
            <a:ext cx="1722797" cy="461665"/>
          </a:xfrm>
          <a:prstGeom prst="rect">
            <a:avLst/>
          </a:prstGeom>
          <a:noFill/>
          <a:ln w="25400" cap="sq">
            <a:solidFill>
              <a:schemeClr val="tx1"/>
            </a:solidFill>
            <a:miter lim="800000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Literature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2390100" y="6125517"/>
            <a:ext cx="1524000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5400" cap="sq">
            <a:solidFill>
              <a:schemeClr val="tx1"/>
            </a:solidFill>
            <a:miter lim="800000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4538000" y="6125517"/>
            <a:ext cx="1524000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5400" cap="sq">
            <a:solidFill>
              <a:schemeClr val="tx1"/>
            </a:solidFill>
            <a:miter lim="800000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Future</a:t>
            </a:r>
          </a:p>
        </p:txBody>
      </p:sp>
    </p:spTree>
    <p:extLst>
      <p:ext uri="{BB962C8B-B14F-4D97-AF65-F5344CB8AC3E}">
        <p14:creationId xmlns:p14="http://schemas.microsoft.com/office/powerpoint/2010/main" val="171092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ontent Placeholder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16558819"/>
              </p:ext>
            </p:extLst>
          </p:nvPr>
        </p:nvGraphicFramePr>
        <p:xfrm>
          <a:off x="2448014" y="1761451"/>
          <a:ext cx="7772400" cy="434867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95400"/>
                <a:gridCol w="1295400"/>
                <a:gridCol w="1295400"/>
                <a:gridCol w="1295400"/>
                <a:gridCol w="1295400"/>
                <a:gridCol w="1295400"/>
              </a:tblGrid>
              <a:tr h="579150"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Pure Elements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V0</a:t>
                      </a:r>
                      <a:r>
                        <a:rPr lang="en-US" sz="1800" b="1" baseline="0" dirty="0" smtClean="0">
                          <a:solidFill>
                            <a:schemeClr val="tx1"/>
                          </a:solidFill>
                        </a:rPr>
                        <a:t> (A/atom)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E0</a:t>
                      </a:r>
                      <a:r>
                        <a:rPr lang="en-US" sz="1800" b="1" baseline="0" dirty="0" smtClean="0">
                          <a:solidFill>
                            <a:schemeClr val="tx1"/>
                          </a:solidFill>
                        </a:rPr>
                        <a:t> (eV/atom)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B (</a:t>
                      </a:r>
                      <a:r>
                        <a:rPr lang="en-US" sz="1800" b="1" dirty="0" err="1" smtClean="0">
                          <a:solidFill>
                            <a:schemeClr val="tx1"/>
                          </a:solidFill>
                        </a:rPr>
                        <a:t>GPa</a:t>
                      </a:r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B’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59">
                <a:tc rowSpan="2"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hcp-</a:t>
                      </a:r>
                      <a:r>
                        <a:rPr lang="en-US" sz="1800" b="1" dirty="0" err="1" smtClean="0">
                          <a:solidFill>
                            <a:schemeClr val="tx1"/>
                          </a:solidFill>
                        </a:rPr>
                        <a:t>Ti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This work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17.37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-7.80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113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3.54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59">
                <a:tc vMerge="1">
                  <a:txBody>
                    <a:bodyPr/>
                    <a:lstStyle/>
                    <a:p>
                      <a:endParaRPr lang="en-US" sz="1600" dirty="0">
                        <a:solidFill>
                          <a:schemeClr val="bg2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err="1" smtClean="0">
                          <a:solidFill>
                            <a:schemeClr val="tx1"/>
                          </a:solidFill>
                        </a:rPr>
                        <a:t>Expt</a:t>
                      </a:r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 [1]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110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59">
                <a:tc rowSpan="2"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Bcc-Mo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This work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15.91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-10.84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262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4.37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59">
                <a:tc vMerge="1">
                  <a:txBody>
                    <a:bodyPr/>
                    <a:lstStyle/>
                    <a:p>
                      <a:endParaRPr lang="en-US" sz="1600" dirty="0">
                        <a:solidFill>
                          <a:schemeClr val="bg2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err="1" smtClean="0">
                          <a:solidFill>
                            <a:schemeClr val="tx1"/>
                          </a:solidFill>
                        </a:rPr>
                        <a:t>Expt</a:t>
                      </a:r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 [2]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261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59">
                <a:tc rowSpan="2"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Bcc-</a:t>
                      </a:r>
                      <a:r>
                        <a:rPr lang="en-US" sz="1800" b="1" dirty="0" err="1" smtClean="0">
                          <a:solidFill>
                            <a:schemeClr val="tx1"/>
                          </a:solidFill>
                        </a:rPr>
                        <a:t>Nb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This work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18.14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-10.22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171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3.78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59">
                <a:tc vMerge="1">
                  <a:txBody>
                    <a:bodyPr/>
                    <a:lstStyle/>
                    <a:p>
                      <a:endParaRPr lang="en-US" sz="1600" dirty="0">
                        <a:solidFill>
                          <a:schemeClr val="bg2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err="1" smtClean="0">
                          <a:solidFill>
                            <a:schemeClr val="tx1"/>
                          </a:solidFill>
                        </a:rPr>
                        <a:t>Expt</a:t>
                      </a:r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 [3]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172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59">
                <a:tc rowSpan="2"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Bcc-Ta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This work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18.32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-11.85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196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4.32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59">
                <a:tc vMerge="1">
                  <a:txBody>
                    <a:bodyPr/>
                    <a:lstStyle/>
                    <a:p>
                      <a:endParaRPr lang="en-US" sz="1600" dirty="0">
                        <a:solidFill>
                          <a:schemeClr val="bg2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err="1" smtClean="0">
                          <a:solidFill>
                            <a:schemeClr val="tx1"/>
                          </a:solidFill>
                        </a:rPr>
                        <a:t>Expt</a:t>
                      </a:r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 [3]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196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59">
                <a:tc rowSpan="2"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hcp-</a:t>
                      </a:r>
                      <a:r>
                        <a:rPr lang="en-US" sz="1800" b="1" dirty="0" err="1" smtClean="0">
                          <a:solidFill>
                            <a:schemeClr val="tx1"/>
                          </a:solidFill>
                        </a:rPr>
                        <a:t>Zr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This work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23.44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-8.51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94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3.13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59">
                <a:tc vMerge="1">
                  <a:txBody>
                    <a:bodyPr/>
                    <a:lstStyle/>
                    <a:p>
                      <a:endParaRPr lang="en-US" sz="1600" dirty="0">
                        <a:solidFill>
                          <a:schemeClr val="bg2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err="1" smtClean="0">
                          <a:solidFill>
                            <a:schemeClr val="tx1"/>
                          </a:solidFill>
                        </a:rPr>
                        <a:t>Expt</a:t>
                      </a:r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 [4]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97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0" y="6400800"/>
            <a:ext cx="1036623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[1] </a:t>
            </a:r>
            <a:r>
              <a:rPr lang="en-US" sz="1100" dirty="0"/>
              <a:t>M. J. and N. Z. and M. N. and A. J. and M. Lame, </a:t>
            </a:r>
            <a:r>
              <a:rPr lang="en-US" sz="1100" i="1" dirty="0" smtClean="0"/>
              <a:t>Phys</a:t>
            </a:r>
            <a:r>
              <a:rPr lang="en-US" sz="1100" i="1" dirty="0"/>
              <a:t>. Scr.</a:t>
            </a:r>
            <a:r>
              <a:rPr lang="en-US" sz="1100" dirty="0"/>
              <a:t>, vol. 83, no. 6, p. 65603, 2011. </a:t>
            </a:r>
            <a:r>
              <a:rPr lang="en-US" sz="1100" dirty="0" smtClean="0"/>
              <a:t>[2] </a:t>
            </a:r>
            <a:r>
              <a:rPr lang="en-US" sz="1100" dirty="0"/>
              <a:t>J.M. Dickinson, P.E. </a:t>
            </a:r>
            <a:r>
              <a:rPr lang="en-US" sz="1100" dirty="0" smtClean="0"/>
              <a:t>Armstrong, </a:t>
            </a:r>
            <a:r>
              <a:rPr lang="en-US" sz="1100" dirty="0"/>
              <a:t>J. Appl. Phys. 38 (1967) 602–606</a:t>
            </a:r>
            <a:r>
              <a:rPr lang="en-US" sz="1100" dirty="0" smtClean="0"/>
              <a:t>.; [3] </a:t>
            </a:r>
            <a:r>
              <a:rPr lang="en-US" sz="1100" dirty="0"/>
              <a:t>D.I. </a:t>
            </a:r>
            <a:r>
              <a:rPr lang="en-US" sz="1100" dirty="0" err="1"/>
              <a:t>Bolef</a:t>
            </a:r>
            <a:r>
              <a:rPr lang="en-US" sz="1100" dirty="0"/>
              <a:t>, </a:t>
            </a:r>
            <a:r>
              <a:rPr lang="en-US" sz="1100" dirty="0" smtClean="0"/>
              <a:t>J</a:t>
            </a:r>
            <a:r>
              <a:rPr lang="en-US" sz="1100" dirty="0"/>
              <a:t>. Appl. Phys. 32 (1961) 100–105. </a:t>
            </a:r>
            <a:r>
              <a:rPr lang="en-US" sz="1100" dirty="0" smtClean="0"/>
              <a:t>[4] </a:t>
            </a:r>
            <a:r>
              <a:rPr lang="en-US" sz="1100" dirty="0"/>
              <a:t>Q. Peng </a:t>
            </a:r>
            <a:r>
              <a:rPr lang="en-US" sz="1100" i="1" dirty="0"/>
              <a:t>et al.</a:t>
            </a:r>
            <a:r>
              <a:rPr lang="en-US" sz="1100" dirty="0"/>
              <a:t>, </a:t>
            </a:r>
            <a:r>
              <a:rPr lang="en-US" sz="1100" i="1" dirty="0" smtClean="0"/>
              <a:t>Sci</a:t>
            </a:r>
            <a:r>
              <a:rPr lang="en-US" sz="1100" i="1" dirty="0"/>
              <a:t>. Rep.</a:t>
            </a:r>
            <a:r>
              <a:rPr lang="en-US" sz="1100" dirty="0"/>
              <a:t>, vol. 4, p. 5735, Jul. 2014.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11</a:t>
            </a:fld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Thermodynamic Modeling- Pure Elements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8529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Thermodynamic Modeling-Binary Systems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" name="Content Placeholder 23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057150"/>
            <a:ext cx="4423611" cy="4423611"/>
          </a:xfrm>
          <a:prstGeom prst="rect">
            <a:avLst/>
          </a:prstGeom>
        </p:spPr>
      </p:pic>
      <p:pic>
        <p:nvPicPr>
          <p:cNvPr id="23" name="Content Placeholder 22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5032" y="1825625"/>
            <a:ext cx="5175935" cy="4351338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12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l="84145" t="43864" r="1373" b="47320"/>
          <a:stretch/>
        </p:blipFill>
        <p:spPr>
          <a:xfrm>
            <a:off x="9320074" y="2267743"/>
            <a:ext cx="1555770" cy="68400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6570224"/>
            <a:ext cx="107061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06400" marR="0" indent="-40640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latin typeface="Times New Roman" charset="0"/>
                <a:ea typeface="Times New Roman" charset="0"/>
              </a:rPr>
              <a:t>T. </a:t>
            </a:r>
            <a:r>
              <a:rPr lang="en-US" sz="1200" dirty="0" err="1">
                <a:latin typeface="Times New Roman" charset="0"/>
                <a:ea typeface="Times New Roman" charset="0"/>
              </a:rPr>
              <a:t>Uesugi</a:t>
            </a:r>
            <a:r>
              <a:rPr lang="en-US" sz="1200" dirty="0">
                <a:latin typeface="Times New Roman" charset="0"/>
                <a:ea typeface="Times New Roman" charset="0"/>
              </a:rPr>
              <a:t>, S. Miyamae, K. </a:t>
            </a:r>
            <a:r>
              <a:rPr lang="en-US" sz="1200" dirty="0" smtClean="0">
                <a:latin typeface="Times New Roman" charset="0"/>
                <a:ea typeface="Times New Roman" charset="0"/>
              </a:rPr>
              <a:t>Higashi, </a:t>
            </a:r>
            <a:r>
              <a:rPr lang="en-US" sz="1200" dirty="0">
                <a:latin typeface="Times New Roman" charset="0"/>
                <a:ea typeface="Times New Roman" charset="0"/>
              </a:rPr>
              <a:t>Mater. Trans. 54 (2013) 484–492.</a:t>
            </a:r>
            <a:endParaRPr lang="en-US" sz="1200" dirty="0">
              <a:effectLst/>
              <a:latin typeface="Times New Roman" charset="0"/>
              <a:ea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4008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smtClean="0">
                <a:latin typeface="Arial" charset="0"/>
                <a:ea typeface="Arial" charset="0"/>
                <a:cs typeface="Arial" charset="0"/>
              </a:rPr>
              <a:t>Ta-Sn Thermodynamic Modeling</a:t>
            </a:r>
            <a:endParaRPr lang="en-US" sz="40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13</a:t>
            </a:fld>
            <a:endParaRPr lang="en-US"/>
          </a:p>
        </p:txBody>
      </p:sp>
      <p:pic>
        <p:nvPicPr>
          <p:cNvPr id="7" name="Content Placeholder 7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115474"/>
            <a:ext cx="5181600" cy="3771640"/>
          </a:xfrm>
          <a:prstGeom prst="rect">
            <a:avLst/>
          </a:prstGeom>
        </p:spPr>
      </p:pic>
      <p:pic>
        <p:nvPicPr>
          <p:cNvPr id="8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477916" y="1825625"/>
            <a:ext cx="4570167" cy="435133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610600" y="704740"/>
            <a:ext cx="3441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latin typeface="Arial" charset="0"/>
                <a:ea typeface="Arial" charset="0"/>
                <a:cs typeface="Arial" charset="0"/>
              </a:rPr>
              <a:t>Observed Phases: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bct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Sn, diamond Sn, bcc, Ta</a:t>
            </a:r>
            <a:r>
              <a:rPr lang="en-US" baseline="-25000" dirty="0" smtClean="0">
                <a:latin typeface="Arial" charset="0"/>
                <a:ea typeface="Arial" charset="0"/>
                <a:cs typeface="Arial" charset="0"/>
              </a:rPr>
              <a:t>3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Sn, TaSn</a:t>
            </a:r>
            <a:r>
              <a:rPr lang="en-US" baseline="-25000" dirty="0" smtClean="0">
                <a:latin typeface="Arial" charset="0"/>
                <a:ea typeface="Arial" charset="0"/>
                <a:cs typeface="Arial" charset="0"/>
              </a:rPr>
              <a:t>2</a:t>
            </a:r>
            <a:endParaRPr lang="en-US" baseline="-250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6581001"/>
            <a:ext cx="1219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H. Okamoto, Sn-Ta (Tin-Tantalum), J. Phase Equilibria. 24 (2003) 484.</a:t>
            </a:r>
          </a:p>
        </p:txBody>
      </p:sp>
    </p:spTree>
    <p:extLst>
      <p:ext uri="{BB962C8B-B14F-4D97-AF65-F5344CB8AC3E}">
        <p14:creationId xmlns:p14="http://schemas.microsoft.com/office/powerpoint/2010/main" val="1885546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Calculated the </a:t>
            </a:r>
            <a:r>
              <a:rPr lang="en-US" smtClean="0">
                <a:latin typeface="Arial" charset="0"/>
                <a:ea typeface="Arial" charset="0"/>
                <a:cs typeface="Arial" charset="0"/>
              </a:rPr>
              <a:t>pure elements</a:t>
            </a:r>
            <a:endParaRPr lang="en-US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Bcc Ta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9788" y="2705253"/>
            <a:ext cx="5157787" cy="3284231"/>
          </a:xfrm>
          <a:prstGeom prst="rect">
            <a:avLst/>
          </a:prstGeom>
        </p:spPr>
      </p:pic>
      <p:sp>
        <p:nvSpPr>
          <p:cNvPr id="9" name="Text Placeholder 8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err="1" smtClean="0"/>
              <a:t>Bct</a:t>
            </a:r>
            <a:r>
              <a:rPr lang="en-US" dirty="0" smtClean="0"/>
              <a:t> Sn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14</a:t>
            </a:fld>
            <a:endParaRPr lang="en-US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262468" y="2505075"/>
            <a:ext cx="5002652" cy="3684588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6581001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A.T. </a:t>
            </a:r>
            <a:r>
              <a:rPr lang="en-US" sz="1200" dirty="0" err="1" smtClean="0">
                <a:latin typeface="Times New Roman" charset="0"/>
                <a:ea typeface="Times New Roman" charset="0"/>
                <a:cs typeface="Times New Roman" charset="0"/>
              </a:rPr>
              <a:t>Dinsdale</a:t>
            </a:r>
            <a:r>
              <a:rPr lang="en-US" sz="1200" dirty="0" smtClean="0">
                <a:latin typeface="Times New Roman" charset="0"/>
                <a:ea typeface="Times New Roman" charset="0"/>
                <a:cs typeface="Times New Roman" charset="0"/>
              </a:rPr>
              <a:t>, 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CALPHAD. 15 (1991) 317–425. </a:t>
            </a:r>
          </a:p>
        </p:txBody>
      </p:sp>
    </p:spTree>
    <p:extLst>
      <p:ext uri="{BB962C8B-B14F-4D97-AF65-F5344CB8AC3E}">
        <p14:creationId xmlns:p14="http://schemas.microsoft.com/office/powerpoint/2010/main" val="10475538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Calculated </a:t>
            </a:r>
            <a:r>
              <a:rPr lang="en-US" smtClean="0">
                <a:latin typeface="Arial" charset="0"/>
                <a:ea typeface="Arial" charset="0"/>
                <a:cs typeface="Arial" charset="0"/>
              </a:rPr>
              <a:t>the Stoichiometric compounds</a:t>
            </a:r>
            <a:endParaRPr lang="en-US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Ta</a:t>
            </a:r>
            <a:r>
              <a:rPr lang="en-US" baseline="-25000" dirty="0" smtClean="0"/>
              <a:t>3</a:t>
            </a:r>
            <a:r>
              <a:rPr lang="en-US" dirty="0" smtClean="0"/>
              <a:t>Sn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TaSn</a:t>
            </a:r>
            <a:r>
              <a:rPr lang="en-US" baseline="-25000" dirty="0" smtClean="0"/>
              <a:t>2</a:t>
            </a:r>
            <a:endParaRPr lang="en-US" baseline="-25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15</a:t>
            </a:fld>
            <a:endParaRPr lang="en-US"/>
          </a:p>
        </p:txBody>
      </p:sp>
      <p:pic>
        <p:nvPicPr>
          <p:cNvPr id="11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180881" y="2505075"/>
            <a:ext cx="4475600" cy="3684588"/>
          </a:xfrm>
          <a:prstGeom prst="rect">
            <a:avLst/>
          </a:prstGeom>
        </p:spPr>
      </p:pic>
      <p:pic>
        <p:nvPicPr>
          <p:cNvPr id="12" name="Content Placeholder 8"/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486997" y="2505075"/>
            <a:ext cx="4553594" cy="3684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7678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smtClean="0">
                <a:latin typeface="Arial" charset="0"/>
                <a:ea typeface="Arial" charset="0"/>
                <a:cs typeface="Arial" charset="0"/>
              </a:rPr>
              <a:t>Enthalpy of Formation and Modeled Parameters</a:t>
            </a:r>
            <a:endParaRPr lang="en-US" sz="3600" dirty="0">
              <a:latin typeface="Arial" charset="0"/>
              <a:ea typeface="Arial" charset="0"/>
              <a:cs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Content Placeholder 2"/>
              <p:cNvGraphicFramePr>
                <a:graphicFrameLocks noGrp="1"/>
              </p:cNvGraphicFramePr>
              <p:nvPr>
                <p:ph sz="half" idx="2"/>
                <p:extLst/>
              </p:nvPr>
            </p:nvGraphicFramePr>
            <p:xfrm>
              <a:off x="5364982" y="2813271"/>
              <a:ext cx="6491235" cy="2420495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858945"/>
                    <a:gridCol w="4632290"/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Phase (model)</a:t>
                          </a:r>
                          <a:endParaRPr lang="en-US" sz="18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Modeled Parameters</a:t>
                          </a:r>
                          <a:endParaRPr lang="en-US" sz="18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bcc_A2</a:t>
                          </a:r>
                          <a:r>
                            <a:rPr lang="en-US" sz="18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(</a:t>
                          </a:r>
                          <a:r>
                            <a:rPr lang="en-US" sz="1800" baseline="0" dirty="0" err="1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Sn,Ta</a:t>
                          </a:r>
                          <a:r>
                            <a:rPr lang="en-US" sz="18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)</a:t>
                          </a:r>
                          <a:endParaRPr lang="en-US" sz="18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Pre>
                                  <m:sPrePr>
                                    <m:ctrlPr>
                                      <a:rPr lang="en-US" sz="1800" i="1" smtClean="0">
                                        <a:latin typeface="Cambria Math" charset="0"/>
                                      </a:rPr>
                                    </m:ctrlPr>
                                  </m:sPrePr>
                                  <m:sub/>
                                  <m:sup>
                                    <m:r>
                                      <a:rPr lang="en-US" sz="180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  <m:e>
                                    <m:sSubSup>
                                      <m:sSubSupPr>
                                        <m:ctrlPr>
                                          <a:rPr lang="en-US" sz="1800" i="1" smtClean="0">
                                            <a:latin typeface="Cambria Math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800" smtClean="0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e>
                                      <m:sub>
                                        <m:r>
                                          <a:rPr lang="en-US" sz="1800" smtClean="0">
                                            <a:latin typeface="Cambria Math" panose="02040503050406030204" pitchFamily="18" charset="0"/>
                                          </a:rPr>
                                          <m:t>𝑇𝑎</m:t>
                                        </m:r>
                                        <m:r>
                                          <a:rPr lang="en-US" sz="1800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1800" smtClean="0">
                                            <a:latin typeface="Cambria Math" panose="02040503050406030204" pitchFamily="18" charset="0"/>
                                          </a:rPr>
                                          <m:t>𝑆𝑛</m:t>
                                        </m:r>
                                      </m:sub>
                                      <m:sup>
                                        <m:r>
                                          <a:rPr lang="en-US" sz="1800" smtClean="0">
                                            <a:latin typeface="Cambria Math" panose="02040503050406030204" pitchFamily="18" charset="0"/>
                                          </a:rPr>
                                          <m:t>𝑏𝑐𝑐</m:t>
                                        </m:r>
                                      </m:sup>
                                    </m:sSubSup>
                                    <m:r>
                                      <a:rPr lang="en-US" sz="1800" smtClean="0">
                                        <a:latin typeface="Cambria Math" panose="02040503050406030204" pitchFamily="18" charset="0"/>
                                      </a:rPr>
                                      <m:t>=70451</m:t>
                                    </m:r>
                                  </m:e>
                                </m:sPre>
                              </m:oMath>
                            </m:oMathPara>
                          </a14:m>
                          <a:endParaRPr lang="en-US" sz="18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 sz="18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Pre>
                                  <m:sPrePr>
                                    <m:ctrlPr>
                                      <a:rPr lang="en-US" sz="1800" i="1" smtClean="0">
                                        <a:latin typeface="Cambria Math" charset="0"/>
                                      </a:rPr>
                                    </m:ctrlPr>
                                  </m:sPrePr>
                                  <m:sub/>
                                  <m:sup>
                                    <m:r>
                                      <a:rPr lang="en-US" sz="180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  <m:e>
                                    <m:sSubSup>
                                      <m:sSubSupPr>
                                        <m:ctrlPr>
                                          <a:rPr lang="en-US" sz="1800" i="1" smtClean="0">
                                            <a:latin typeface="Cambria Math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800" smtClean="0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e>
                                      <m:sub>
                                        <m:r>
                                          <a:rPr lang="en-US" sz="1800" smtClean="0">
                                            <a:latin typeface="Cambria Math" panose="02040503050406030204" pitchFamily="18" charset="0"/>
                                          </a:rPr>
                                          <m:t>𝑇𝑎</m:t>
                                        </m:r>
                                        <m:r>
                                          <a:rPr lang="en-US" sz="1800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1800" smtClean="0">
                                            <a:latin typeface="Cambria Math" panose="02040503050406030204" pitchFamily="18" charset="0"/>
                                          </a:rPr>
                                          <m:t>𝑆𝑛</m:t>
                                        </m:r>
                                      </m:sub>
                                      <m:sup>
                                        <m:r>
                                          <a:rPr lang="en-US" sz="1800" smtClean="0">
                                            <a:latin typeface="Cambria Math" panose="02040503050406030204" pitchFamily="18" charset="0"/>
                                          </a:rPr>
                                          <m:t>𝑏𝑐𝑐</m:t>
                                        </m:r>
                                      </m:sup>
                                    </m:sSubSup>
                                    <m:r>
                                      <a:rPr lang="en-US" sz="1800" smtClean="0">
                                        <a:latin typeface="Cambria Math" panose="02040503050406030204" pitchFamily="18" charset="0"/>
                                      </a:rPr>
                                      <m:t>=112237</m:t>
                                    </m:r>
                                  </m:e>
                                </m:sPre>
                              </m:oMath>
                            </m:oMathPara>
                          </a14:m>
                          <a:endParaRPr lang="en-US" sz="18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Liquid</a:t>
                          </a:r>
                          <a:r>
                            <a:rPr lang="en-US" sz="18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(</a:t>
                          </a:r>
                          <a:r>
                            <a:rPr lang="en-US" sz="1800" baseline="0" dirty="0" err="1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Sn,Ta</a:t>
                          </a:r>
                          <a:r>
                            <a:rPr lang="en-US" sz="18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)</a:t>
                          </a:r>
                          <a:endParaRPr lang="en-US" sz="18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Pre>
                                  <m:sPrePr>
                                    <m:ctrlPr>
                                      <a:rPr lang="en-US" sz="1800" i="1" smtClean="0">
                                        <a:latin typeface="Cambria Math" charset="0"/>
                                      </a:rPr>
                                    </m:ctrlPr>
                                  </m:sPrePr>
                                  <m:sub/>
                                  <m:sup>
                                    <m:r>
                                      <a:rPr lang="en-US" sz="180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  <m:e>
                                    <m:sSubSup>
                                      <m:sSubSupPr>
                                        <m:ctrlPr>
                                          <a:rPr lang="en-US" sz="1800" i="1" smtClean="0">
                                            <a:latin typeface="Cambria Math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800" smtClean="0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e>
                                      <m:sub>
                                        <m:r>
                                          <a:rPr lang="en-US" sz="1800" smtClean="0">
                                            <a:latin typeface="Cambria Math" panose="02040503050406030204" pitchFamily="18" charset="0"/>
                                          </a:rPr>
                                          <m:t>𝑇𝑎</m:t>
                                        </m:r>
                                        <m:r>
                                          <a:rPr lang="en-US" sz="1800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1800" smtClean="0">
                                            <a:latin typeface="Cambria Math" panose="02040503050406030204" pitchFamily="18" charset="0"/>
                                          </a:rPr>
                                          <m:t>𝑆𝑛</m:t>
                                        </m:r>
                                      </m:sub>
                                      <m:sup>
                                        <m:r>
                                          <a:rPr lang="en-US" sz="1800" smtClean="0">
                                            <a:latin typeface="Cambria Math" panose="02040503050406030204" pitchFamily="18" charset="0"/>
                                          </a:rPr>
                                          <m:t>𝐿𝑖𝑞</m:t>
                                        </m:r>
                                      </m:sup>
                                    </m:sSubSup>
                                    <m:r>
                                      <a:rPr lang="en-US" sz="1800" smtClean="0">
                                        <a:latin typeface="Cambria Math" panose="02040503050406030204" pitchFamily="18" charset="0"/>
                                      </a:rPr>
                                      <m:t>=−17118</m:t>
                                    </m:r>
                                  </m:e>
                                </m:sPre>
                              </m:oMath>
                            </m:oMathPara>
                          </a14:m>
                          <a:endParaRPr lang="en-US" sz="18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TaSn</a:t>
                          </a:r>
                          <a:r>
                            <a:rPr lang="en-US" sz="1800" baseline="-250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</a:t>
                          </a:r>
                          <a:endParaRPr lang="en-US" sz="1800" baseline="-25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800" i="1" smtClean="0">
                                        <a:latin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smtClean="0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p>
                                    <m:r>
                                      <a:rPr lang="en-US" sz="1800" smtClean="0">
                                        <a:latin typeface="Cambria Math" panose="02040503050406030204" pitchFamily="18" charset="0"/>
                                      </a:rPr>
                                      <m:t>𝑇𝑎</m:t>
                                    </m:r>
                                    <m:sSub>
                                      <m:sSubPr>
                                        <m:ctrlPr>
                                          <a:rPr lang="en-US" sz="1800" i="1" smtClean="0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smtClean="0">
                                            <a:latin typeface="Cambria Math" panose="02040503050406030204" pitchFamily="18" charset="0"/>
                                          </a:rPr>
                                          <m:t>𝑆𝑛</m:t>
                                        </m:r>
                                      </m:e>
                                      <m:sub>
                                        <m:r>
                                          <a:rPr lang="en-US" sz="1800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sup>
                                </m:sSup>
                                <m:r>
                                  <a:rPr lang="en-US" sz="1800" smtClean="0">
                                    <a:latin typeface="Cambria Math" panose="02040503050406030204" pitchFamily="18" charset="0"/>
                                  </a:rPr>
                                  <m:t>=2</m:t>
                                </m:r>
                                <m:sPre>
                                  <m:sPrePr>
                                    <m:ctrlPr>
                                      <a:rPr lang="en-US" sz="1800" i="1" smtClean="0">
                                        <a:latin typeface="Cambria Math" charset="0"/>
                                      </a:rPr>
                                    </m:ctrlPr>
                                  </m:sPrePr>
                                  <m:sub/>
                                  <m:sup>
                                    <m:r>
                                      <a:rPr lang="en-US" sz="180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  <m:e>
                                    <m:sSubSup>
                                      <m:sSubSupPr>
                                        <m:ctrlPr>
                                          <a:rPr lang="en-US" sz="1800" i="1" smtClean="0">
                                            <a:latin typeface="Cambria Math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800" smtClean="0">
                                            <a:latin typeface="Cambria Math" panose="02040503050406030204" pitchFamily="18" charset="0"/>
                                          </a:rPr>
                                          <m:t>𝐺</m:t>
                                        </m:r>
                                      </m:e>
                                      <m:sub>
                                        <m:r>
                                          <a:rPr lang="en-US" sz="1800" smtClean="0">
                                            <a:latin typeface="Cambria Math" panose="02040503050406030204" pitchFamily="18" charset="0"/>
                                          </a:rPr>
                                          <m:t>𝑆𝑛</m:t>
                                        </m:r>
                                      </m:sub>
                                      <m:sup>
                                        <m:r>
                                          <a:rPr lang="en-US" sz="1800" smtClean="0">
                                            <a:latin typeface="Cambria Math" panose="02040503050406030204" pitchFamily="18" charset="0"/>
                                          </a:rPr>
                                          <m:t>𝑏𝑐𝑡</m:t>
                                        </m:r>
                                      </m:sup>
                                    </m:sSubSup>
                                    <m:r>
                                      <a:rPr lang="en-US" sz="1800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Pre>
                                      <m:sPrePr>
                                        <m:ctrlPr>
                                          <a:rPr lang="en-US" sz="1800" i="1" smtClean="0">
                                            <a:latin typeface="Cambria Math" charset="0"/>
                                          </a:rPr>
                                        </m:ctrlPr>
                                      </m:sPrePr>
                                      <m:sub/>
                                      <m:sup>
                                        <m:r>
                                          <a:rPr lang="en-US" sz="1800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p>
                                      <m:e>
                                        <m:sSubSup>
                                          <m:sSubSupPr>
                                            <m:ctrlPr>
                                              <a:rPr lang="en-US" sz="1800" i="1" smtClean="0">
                                                <a:latin typeface="Cambria Math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sz="1800" smtClean="0">
                                                <a:latin typeface="Cambria Math" panose="02040503050406030204" pitchFamily="18" charset="0"/>
                                              </a:rPr>
                                              <m:t>𝐺</m:t>
                                            </m:r>
                                          </m:e>
                                          <m:sub>
                                            <m:r>
                                              <a:rPr lang="en-US" sz="1800" smtClean="0">
                                                <a:latin typeface="Cambria Math" panose="02040503050406030204" pitchFamily="18" charset="0"/>
                                              </a:rPr>
                                              <m:t>𝑇𝑎</m:t>
                                            </m:r>
                                          </m:sub>
                                          <m:sup>
                                            <m:r>
                                              <a:rPr lang="en-US" sz="1800" smtClean="0">
                                                <a:latin typeface="Cambria Math" panose="02040503050406030204" pitchFamily="18" charset="0"/>
                                              </a:rPr>
                                              <m:t>𝑏𝑐𝑐</m:t>
                                            </m:r>
                                          </m:sup>
                                        </m:sSubSup>
                                      </m:e>
                                    </m:sPre>
                                    <m:r>
                                      <a:rPr lang="en-US" sz="1800" smtClean="0">
                                        <a:latin typeface="Cambria Math" panose="02040503050406030204" pitchFamily="18" charset="0"/>
                                      </a:rPr>
                                      <m:t>−29678−4.202</m:t>
                                    </m:r>
                                    <m:r>
                                      <a:rPr lang="en-US" sz="1800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</m:sPre>
                              </m:oMath>
                            </m:oMathPara>
                          </a14:m>
                          <a:endParaRPr lang="en-US" sz="18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Ta</a:t>
                          </a:r>
                          <a:r>
                            <a:rPr lang="en-US" sz="1800" baseline="-250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3</a:t>
                          </a:r>
                          <a:r>
                            <a:rPr lang="en-US" sz="18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Sn</a:t>
                          </a:r>
                          <a:endParaRPr lang="en-US" sz="1800" baseline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800" i="1" smtClean="0">
                                        <a:latin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smtClean="0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p>
                                    <m:sSub>
                                      <m:sSubPr>
                                        <m:ctrlPr>
                                          <a:rPr lang="en-US" sz="1800" i="1" smtClean="0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smtClean="0">
                                            <a:latin typeface="Cambria Math" panose="02040503050406030204" pitchFamily="18" charset="0"/>
                                          </a:rPr>
                                          <m:t>𝑇𝑎</m:t>
                                        </m:r>
                                      </m:e>
                                      <m:sub>
                                        <m:r>
                                          <a:rPr lang="en-US" sz="1800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  <m:r>
                                      <a:rPr lang="en-US" sz="1800" smtClean="0">
                                        <a:latin typeface="Cambria Math" panose="02040503050406030204" pitchFamily="18" charset="0"/>
                                      </a:rPr>
                                      <m:t>𝑆𝑛</m:t>
                                    </m:r>
                                  </m:sup>
                                </m:sSup>
                                <m:r>
                                  <a:rPr lang="en-US" sz="180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Pre>
                                  <m:sPrePr>
                                    <m:ctrlPr>
                                      <a:rPr lang="en-US" sz="1800" i="1" smtClean="0">
                                        <a:latin typeface="Cambria Math" charset="0"/>
                                      </a:rPr>
                                    </m:ctrlPr>
                                  </m:sPrePr>
                                  <m:sub/>
                                  <m:sup>
                                    <m:r>
                                      <a:rPr lang="en-US" sz="180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  <m:e>
                                    <m:sSubSup>
                                      <m:sSubSupPr>
                                        <m:ctrlPr>
                                          <a:rPr lang="en-US" sz="1800" i="1" smtClean="0">
                                            <a:latin typeface="Cambria Math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800" smtClean="0">
                                            <a:latin typeface="Cambria Math" panose="02040503050406030204" pitchFamily="18" charset="0"/>
                                          </a:rPr>
                                          <m:t>𝐺</m:t>
                                        </m:r>
                                      </m:e>
                                      <m:sub>
                                        <m:r>
                                          <a:rPr lang="en-US" sz="1800" smtClean="0">
                                            <a:latin typeface="Cambria Math" panose="02040503050406030204" pitchFamily="18" charset="0"/>
                                          </a:rPr>
                                          <m:t>𝑆𝑛</m:t>
                                        </m:r>
                                      </m:sub>
                                      <m:sup>
                                        <m:r>
                                          <a:rPr lang="en-US" sz="1800" smtClean="0">
                                            <a:latin typeface="Cambria Math" panose="02040503050406030204" pitchFamily="18" charset="0"/>
                                          </a:rPr>
                                          <m:t>𝑏𝑐𝑡</m:t>
                                        </m:r>
                                      </m:sup>
                                    </m:sSubSup>
                                    <m:r>
                                      <a:rPr lang="en-US" sz="1800" smtClean="0">
                                        <a:latin typeface="Cambria Math" panose="02040503050406030204" pitchFamily="18" charset="0"/>
                                      </a:rPr>
                                      <m:t>+3</m:t>
                                    </m:r>
                                    <m:sPre>
                                      <m:sPrePr>
                                        <m:ctrlPr>
                                          <a:rPr lang="en-US" sz="1800" i="1" smtClean="0">
                                            <a:latin typeface="Cambria Math" charset="0"/>
                                          </a:rPr>
                                        </m:ctrlPr>
                                      </m:sPrePr>
                                      <m:sub/>
                                      <m:sup>
                                        <m:r>
                                          <a:rPr lang="en-US" sz="1800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p>
                                      <m:e>
                                        <m:sSubSup>
                                          <m:sSubSupPr>
                                            <m:ctrlPr>
                                              <a:rPr lang="en-US" sz="1800" i="1" smtClean="0">
                                                <a:latin typeface="Cambria Math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sz="1800" smtClean="0">
                                                <a:latin typeface="Cambria Math" panose="02040503050406030204" pitchFamily="18" charset="0"/>
                                              </a:rPr>
                                              <m:t>𝐺</m:t>
                                            </m:r>
                                          </m:e>
                                          <m:sub>
                                            <m:r>
                                              <a:rPr lang="en-US" sz="1800" smtClean="0">
                                                <a:latin typeface="Cambria Math" panose="02040503050406030204" pitchFamily="18" charset="0"/>
                                              </a:rPr>
                                              <m:t>𝑇𝑎</m:t>
                                            </m:r>
                                          </m:sub>
                                          <m:sup>
                                            <m:r>
                                              <a:rPr lang="en-US" sz="1800" smtClean="0">
                                                <a:latin typeface="Cambria Math" panose="02040503050406030204" pitchFamily="18" charset="0"/>
                                              </a:rPr>
                                              <m:t>𝑏𝑐𝑐</m:t>
                                            </m:r>
                                          </m:sup>
                                        </m:sSubSup>
                                      </m:e>
                                    </m:sPre>
                                    <m:r>
                                      <a:rPr lang="en-US" sz="1800" smtClean="0">
                                        <a:latin typeface="Cambria Math" panose="02040503050406030204" pitchFamily="18" charset="0"/>
                                      </a:rPr>
                                      <m:t>−68844−6.000</m:t>
                                    </m:r>
                                    <m:r>
                                      <a:rPr lang="en-US" sz="1800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</m:sPre>
                              </m:oMath>
                            </m:oMathPara>
                          </a14:m>
                          <a:endParaRPr lang="en-US" sz="18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Content Placeholder 2"/>
              <p:cNvGraphicFramePr>
                <a:graphicFrameLocks noGrp="1"/>
              </p:cNvGraphicFramePr>
              <p:nvPr>
                <p:ph sz="half" idx="2"/>
                <p:extLst>
                  <p:ext uri="{D42A27DB-BD31-4B8C-83A1-F6EECF244321}">
                    <p14:modId xmlns:p14="http://schemas.microsoft.com/office/powerpoint/2010/main" val="2049255607"/>
                  </p:ext>
                </p:extLst>
              </p:nvPr>
            </p:nvGraphicFramePr>
            <p:xfrm>
              <a:off x="5364982" y="2813271"/>
              <a:ext cx="6491235" cy="2420495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858945"/>
                    <a:gridCol w="4632290"/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Phase (model)</a:t>
                          </a:r>
                          <a:endParaRPr lang="en-US" sz="18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Modeled Parameters</a:t>
                          </a:r>
                          <a:endParaRPr lang="en-US" sz="18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</a:tr>
                  <a:tr h="40646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bcc_A2</a:t>
                          </a:r>
                          <a:r>
                            <a:rPr lang="en-US" sz="18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(</a:t>
                          </a:r>
                          <a:r>
                            <a:rPr lang="en-US" sz="1800" baseline="0" dirty="0" err="1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Sn,Ta</a:t>
                          </a:r>
                          <a:r>
                            <a:rPr lang="en-US" sz="18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)</a:t>
                          </a:r>
                          <a:endParaRPr lang="en-US" sz="18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40263" t="-98507" r="-263" b="-419403"/>
                          </a:stretch>
                        </a:blipFill>
                      </a:tcPr>
                    </a:tc>
                  </a:tr>
                  <a:tr h="405067">
                    <a:tc>
                      <a:txBody>
                        <a:bodyPr/>
                        <a:lstStyle/>
                        <a:p>
                          <a:pPr algn="ctr"/>
                          <a:endParaRPr lang="en-US" sz="18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40263" t="-201515" r="-263" b="-325758"/>
                          </a:stretch>
                        </a:blipFill>
                      </a:tcPr>
                    </a:tc>
                  </a:tr>
                  <a:tr h="44729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Liquid</a:t>
                          </a:r>
                          <a:r>
                            <a:rPr lang="en-US" sz="18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(</a:t>
                          </a:r>
                          <a:r>
                            <a:rPr lang="en-US" sz="1800" baseline="0" dirty="0" err="1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Sn,Ta</a:t>
                          </a:r>
                          <a:r>
                            <a:rPr lang="en-US" sz="18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)</a:t>
                          </a:r>
                          <a:endParaRPr lang="en-US" sz="18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40263" t="-268919" r="-263" b="-190541"/>
                          </a:stretch>
                        </a:blipFill>
                      </a:tcPr>
                    </a:tc>
                  </a:tr>
                  <a:tr h="39541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TaSn</a:t>
                          </a:r>
                          <a:r>
                            <a:rPr lang="en-US" sz="1800" baseline="-250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</a:t>
                          </a:r>
                          <a:endParaRPr lang="en-US" sz="1800" baseline="-25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40263" t="-420000" r="-263" b="-116923"/>
                          </a:stretch>
                        </a:blipFill>
                      </a:tcPr>
                    </a:tc>
                  </a:tr>
                  <a:tr h="39541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Ta</a:t>
                          </a:r>
                          <a:r>
                            <a:rPr lang="en-US" sz="1800" baseline="-250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3</a:t>
                          </a:r>
                          <a:r>
                            <a:rPr lang="en-US" sz="18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Sn</a:t>
                          </a:r>
                          <a:endParaRPr lang="en-US" sz="1800" baseline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40263" t="-520000" r="-263" b="-16923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326438" y="1978025"/>
            <a:ext cx="5029468" cy="4351338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790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/>
          <p:cNvGrpSpPr/>
          <p:nvPr/>
        </p:nvGrpSpPr>
        <p:grpSpPr>
          <a:xfrm>
            <a:off x="6015788" y="3627774"/>
            <a:ext cx="5803709" cy="3000540"/>
            <a:chOff x="652130" y="3987612"/>
            <a:chExt cx="6430007" cy="3221262"/>
          </a:xfrm>
        </p:grpSpPr>
        <p:sp>
          <p:nvSpPr>
            <p:cNvPr id="34" name="Rectangle 33"/>
            <p:cNvSpPr/>
            <p:nvPr/>
          </p:nvSpPr>
          <p:spPr>
            <a:xfrm>
              <a:off x="652131" y="3987612"/>
              <a:ext cx="6430006" cy="322126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130" y="3987613"/>
              <a:ext cx="3306031" cy="3221261"/>
            </a:xfrm>
            <a:prstGeom prst="rect">
              <a:avLst/>
            </a:prstGeom>
          </p:spPr>
        </p:pic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58161" y="3987612"/>
              <a:ext cx="3123975" cy="3221261"/>
            </a:xfrm>
            <a:prstGeom prst="rect">
              <a:avLst/>
            </a:prstGeom>
          </p:spPr>
        </p:pic>
        <p:sp>
          <p:nvSpPr>
            <p:cNvPr id="37" name="TextBox 36"/>
            <p:cNvSpPr txBox="1"/>
            <p:nvPr/>
          </p:nvSpPr>
          <p:spPr>
            <a:xfrm>
              <a:off x="2187072" y="6335902"/>
              <a:ext cx="10306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673 K</a:t>
              </a:r>
              <a:endParaRPr lang="en-US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5846513" y="6335902"/>
              <a:ext cx="8443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823 K</a:t>
              </a:r>
              <a:endParaRPr lang="en-US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17</a:t>
            </a:fld>
            <a:endParaRPr lang="en-US"/>
          </a:p>
        </p:txBody>
      </p:sp>
      <p:graphicFrame>
        <p:nvGraphicFramePr>
          <p:cNvPr id="10" name="Content Placeholder 1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12735053"/>
              </p:ext>
            </p:extLst>
          </p:nvPr>
        </p:nvGraphicFramePr>
        <p:xfrm>
          <a:off x="454259" y="4867405"/>
          <a:ext cx="4114800" cy="165151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71600"/>
                <a:gridCol w="1591056"/>
                <a:gridCol w="1152144"/>
              </a:tblGrid>
              <a:tr h="370957"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Phase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T="45734" marB="45734">
                    <a:lnL w="12700" cap="flat" cmpd="sng" algn="ctr">
                      <a:solidFill>
                        <a:srgbClr val="321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21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21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21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Parameters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T="45734" marB="45734">
                    <a:lnL w="12700" cap="flat" cmpd="sng" algn="ctr">
                      <a:solidFill>
                        <a:srgbClr val="321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21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21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21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Value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T="45734" marB="45734">
                    <a:lnL w="12700" cap="flat" cmpd="sng" algn="ctr">
                      <a:solidFill>
                        <a:srgbClr val="321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21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21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21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40281"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BCC_A2 (</a:t>
                      </a:r>
                      <a:r>
                        <a:rPr lang="en-US" sz="1800" dirty="0" err="1" smtClean="0">
                          <a:solidFill>
                            <a:schemeClr val="tx1"/>
                          </a:solidFill>
                        </a:rPr>
                        <a:t>Nb,Ta,</a:t>
                      </a:r>
                      <a:r>
                        <a:rPr lang="en-US" sz="1800" baseline="0" dirty="0" err="1" smtClean="0">
                          <a:solidFill>
                            <a:schemeClr val="tx1"/>
                          </a:solidFill>
                        </a:rPr>
                        <a:t>Ti</a:t>
                      </a:r>
                      <a:r>
                        <a:rPr lang="en-US" sz="1800" baseline="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T="45734" marB="45734">
                    <a:lnL w="12700" cap="flat" cmpd="sng" algn="ctr">
                      <a:solidFill>
                        <a:srgbClr val="321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21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21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21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T="45734" marB="45734">
                    <a:lnL w="12700" cap="flat" cmpd="sng" algn="ctr">
                      <a:solidFill>
                        <a:srgbClr val="321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21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21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21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-136603</a:t>
                      </a:r>
                      <a:endParaRPr lang="en-US" sz="1800" baseline="30000" dirty="0">
                        <a:solidFill>
                          <a:schemeClr val="tx1"/>
                        </a:solidFill>
                      </a:endParaRPr>
                    </a:p>
                  </a:txBody>
                  <a:tcPr marT="45734" marB="45734">
                    <a:lnL w="12700" cap="flat" cmpd="sng" algn="ctr">
                      <a:solidFill>
                        <a:srgbClr val="321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21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21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21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40281"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T="45734" marB="45734">
                    <a:lnL w="12700" cap="flat" cmpd="sng" algn="ctr">
                      <a:solidFill>
                        <a:srgbClr val="321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21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21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21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T="45734" marB="45734">
                    <a:lnL w="12700" cap="flat" cmpd="sng" algn="ctr">
                      <a:solidFill>
                        <a:srgbClr val="321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21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21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21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aseline="0" dirty="0" smtClean="0">
                          <a:solidFill>
                            <a:schemeClr val="tx1"/>
                          </a:solidFill>
                        </a:rPr>
                        <a:t>-136602</a:t>
                      </a:r>
                      <a:endParaRPr lang="en-US" sz="18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T="45734" marB="45734">
                    <a:lnL w="12700" cap="flat" cmpd="sng" algn="ctr">
                      <a:solidFill>
                        <a:srgbClr val="321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21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21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21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0" y="6581001"/>
            <a:ext cx="58621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100" dirty="0"/>
              <a:t>L. Na, W.H. </a:t>
            </a:r>
            <a:r>
              <a:rPr lang="en-US" sz="1100" dirty="0" err="1"/>
              <a:t>Warnes</a:t>
            </a:r>
            <a:r>
              <a:rPr lang="en-US" sz="1100" dirty="0"/>
              <a:t>, </a:t>
            </a:r>
            <a:r>
              <a:rPr lang="en-US" sz="1100" dirty="0" err="1" smtClean="0"/>
              <a:t>Ieee</a:t>
            </a:r>
            <a:r>
              <a:rPr lang="en-US" sz="1100" dirty="0" smtClean="0"/>
              <a:t> </a:t>
            </a:r>
            <a:r>
              <a:rPr lang="en-US" sz="1100" dirty="0"/>
              <a:t>Trans. Appl. </a:t>
            </a:r>
            <a:r>
              <a:rPr lang="en-US" sz="1100" dirty="0" err="1"/>
              <a:t>Supercond</a:t>
            </a:r>
            <a:r>
              <a:rPr lang="en-US" sz="1100" dirty="0"/>
              <a:t>. 11 (2001) 3800–3803. </a:t>
            </a:r>
            <a:r>
              <a:rPr 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6015788" y="385011"/>
            <a:ext cx="6052605" cy="3059802"/>
            <a:chOff x="680047" y="1018313"/>
            <a:chExt cx="6615488" cy="3336308"/>
          </a:xfrm>
        </p:grpSpPr>
        <p:grpSp>
          <p:nvGrpSpPr>
            <p:cNvPr id="18" name="Group 17"/>
            <p:cNvGrpSpPr/>
            <p:nvPr/>
          </p:nvGrpSpPr>
          <p:grpSpPr>
            <a:xfrm>
              <a:off x="680047" y="1018313"/>
              <a:ext cx="6615488" cy="3336308"/>
              <a:chOff x="680047" y="1018313"/>
              <a:chExt cx="6615488" cy="3336308"/>
            </a:xfrm>
          </p:grpSpPr>
          <p:sp>
            <p:nvSpPr>
              <p:cNvPr id="20" name="Rectangle 19"/>
              <p:cNvSpPr/>
              <p:nvPr/>
            </p:nvSpPr>
            <p:spPr>
              <a:xfrm>
                <a:off x="680047" y="1022555"/>
                <a:ext cx="6615488" cy="3332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1" name="Picture 20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83687" y="1034114"/>
                <a:ext cx="3274863" cy="3320506"/>
              </a:xfrm>
              <a:prstGeom prst="rect">
                <a:avLst/>
              </a:prstGeom>
            </p:spPr>
          </p:pic>
          <p:pic>
            <p:nvPicPr>
              <p:cNvPr id="22" name="Picture 21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958550" y="1018313"/>
                <a:ext cx="3325112" cy="3336308"/>
              </a:xfrm>
              <a:prstGeom prst="rect">
                <a:avLst/>
              </a:prstGeom>
            </p:spPr>
          </p:pic>
          <p:sp>
            <p:nvSpPr>
              <p:cNvPr id="24" name="TextBox 23"/>
              <p:cNvSpPr txBox="1"/>
              <p:nvPr/>
            </p:nvSpPr>
            <p:spPr>
              <a:xfrm>
                <a:off x="2555806" y="3431720"/>
                <a:ext cx="85055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673 K</a:t>
                </a:r>
                <a:endParaRPr lang="en-US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4857122" y="3419877"/>
                <a:ext cx="973546" cy="4027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823 K</a:t>
                </a:r>
                <a:endParaRPr lang="en-US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9" name="TextBox 18"/>
            <p:cNvSpPr txBox="1"/>
            <p:nvPr/>
          </p:nvSpPr>
          <p:spPr>
            <a:xfrm>
              <a:off x="2981082" y="1233609"/>
              <a:ext cx="3090685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Times New Roman" charset="0"/>
                  <a:ea typeface="Times New Roman" charset="0"/>
                  <a:cs typeface="Times New Roman" charset="0"/>
                </a:rPr>
                <a:t>o-phase boundary</a:t>
              </a:r>
            </a:p>
            <a:p>
              <a:r>
                <a:rPr lang="en-US" sz="1600" dirty="0" smtClean="0">
                  <a:latin typeface="Times New Roman" charset="0"/>
                  <a:ea typeface="Times New Roman" charset="0"/>
                  <a:cs typeface="Times New Roman" charset="0"/>
                  <a:sym typeface="Symbol" charset="2"/>
                </a:rPr>
                <a:t>-single-phase</a:t>
              </a:r>
            </a:p>
            <a:p>
              <a:r>
                <a:rPr lang="en-US" sz="1600" dirty="0" smtClean="0">
                  <a:latin typeface="Times New Roman" charset="0"/>
                  <a:ea typeface="Times New Roman" charset="0"/>
                  <a:cs typeface="Times New Roman" charset="0"/>
                </a:rPr>
                <a:t>◑-two-phase</a:t>
              </a:r>
              <a:endParaRPr lang="en-US" sz="1600" dirty="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8547" y="990729"/>
            <a:ext cx="4178300" cy="381460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8"/>
          <a:srcRect l="84445" t="44247" b="47508"/>
          <a:stretch/>
        </p:blipFill>
        <p:spPr>
          <a:xfrm>
            <a:off x="1231499" y="1289183"/>
            <a:ext cx="1280160" cy="491491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95106" y="108505"/>
            <a:ext cx="10515600" cy="1013592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Thermodynamic </a:t>
            </a: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Modeling-</a:t>
            </a:r>
            <a:r>
              <a:rPr lang="en-US" sz="3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Ti</a:t>
            </a: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-X-Y</a:t>
            </a: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42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31921878"/>
              </p:ext>
            </p:extLst>
          </p:nvPr>
        </p:nvGraphicFramePr>
        <p:xfrm>
          <a:off x="2157191" y="5258797"/>
          <a:ext cx="920750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14" name="Equation" r:id="rId9" imgW="368300" imgH="228600" progId="Equation.3">
                  <p:embed/>
                </p:oleObj>
              </mc:Choice>
              <mc:Fallback>
                <p:oleObj name="Equation" r:id="rId9" imgW="3683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57191" y="5258797"/>
                        <a:ext cx="920750" cy="571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4" name="Picture 4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32735" y="5940008"/>
            <a:ext cx="10541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325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ontent Placeholder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33367174"/>
              </p:ext>
            </p:extLst>
          </p:nvPr>
        </p:nvGraphicFramePr>
        <p:xfrm>
          <a:off x="2335720" y="1230577"/>
          <a:ext cx="7772400" cy="509039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95400"/>
                <a:gridCol w="1295400"/>
                <a:gridCol w="1295400"/>
                <a:gridCol w="1295400"/>
                <a:gridCol w="1295400"/>
                <a:gridCol w="1295400"/>
              </a:tblGrid>
              <a:tr h="579150"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Pure Elements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C</a:t>
                      </a:r>
                      <a:r>
                        <a:rPr lang="en-US" sz="1800" b="1" baseline="-25000" dirty="0" smtClean="0">
                          <a:solidFill>
                            <a:schemeClr val="tx1"/>
                          </a:solidFill>
                        </a:rPr>
                        <a:t>11</a:t>
                      </a:r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800" b="1" baseline="0" dirty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sz="1800" b="1" baseline="0" dirty="0" err="1" smtClean="0">
                          <a:solidFill>
                            <a:schemeClr val="tx1"/>
                          </a:solidFill>
                        </a:rPr>
                        <a:t>GPa</a:t>
                      </a:r>
                      <a:r>
                        <a:rPr lang="en-US" sz="1800" b="1" baseline="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C</a:t>
                      </a:r>
                      <a:r>
                        <a:rPr lang="en-US" sz="1800" b="1" baseline="-25000" dirty="0" smtClean="0">
                          <a:solidFill>
                            <a:schemeClr val="tx1"/>
                          </a:solidFill>
                        </a:rPr>
                        <a:t>12</a:t>
                      </a:r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800" b="1" baseline="0" dirty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sz="1800" b="1" baseline="0" dirty="0" err="1" smtClean="0">
                          <a:solidFill>
                            <a:schemeClr val="tx1"/>
                          </a:solidFill>
                        </a:rPr>
                        <a:t>GPa</a:t>
                      </a:r>
                      <a:r>
                        <a:rPr lang="en-US" sz="1800" b="1" baseline="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C</a:t>
                      </a:r>
                      <a:r>
                        <a:rPr lang="en-US" sz="1800" b="1" baseline="-25000" dirty="0" smtClean="0">
                          <a:solidFill>
                            <a:schemeClr val="tx1"/>
                          </a:solidFill>
                        </a:rPr>
                        <a:t>44</a:t>
                      </a:r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800" b="1" baseline="0" dirty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sz="1800" b="1" baseline="0" dirty="0" err="1" smtClean="0">
                          <a:solidFill>
                            <a:schemeClr val="tx1"/>
                          </a:solidFill>
                        </a:rPr>
                        <a:t>GPa</a:t>
                      </a:r>
                      <a:r>
                        <a:rPr lang="en-US" sz="1800" b="1" baseline="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B</a:t>
                      </a:r>
                      <a:r>
                        <a:rPr lang="en-US" sz="1800" b="1" baseline="0" dirty="0" smtClean="0">
                          <a:solidFill>
                            <a:schemeClr val="tx1"/>
                          </a:solidFill>
                        </a:rPr>
                        <a:t> (</a:t>
                      </a:r>
                      <a:r>
                        <a:rPr lang="en-US" sz="1800" b="1" baseline="0" dirty="0" err="1" smtClean="0">
                          <a:solidFill>
                            <a:schemeClr val="tx1"/>
                          </a:solidFill>
                        </a:rPr>
                        <a:t>GPa</a:t>
                      </a:r>
                      <a:r>
                        <a:rPr lang="en-US" sz="1800" b="1" baseline="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59">
                <a:tc rowSpan="2"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Bcc-</a:t>
                      </a:r>
                      <a:r>
                        <a:rPr lang="en-US" sz="1800" b="1" dirty="0" err="1" smtClean="0">
                          <a:solidFill>
                            <a:schemeClr val="tx1"/>
                          </a:solidFill>
                        </a:rPr>
                        <a:t>Ti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This work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93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115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41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107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59">
                <a:tc vMerge="1">
                  <a:txBody>
                    <a:bodyPr/>
                    <a:lstStyle/>
                    <a:p>
                      <a:endParaRPr lang="en-US" sz="1600" dirty="0">
                        <a:solidFill>
                          <a:schemeClr val="bg2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FP [1]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96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116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107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59">
                <a:tc rowSpan="2"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Bcc-Mo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This work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475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164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108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268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59">
                <a:tc vMerge="1">
                  <a:txBody>
                    <a:bodyPr/>
                    <a:lstStyle/>
                    <a:p>
                      <a:endParaRPr lang="en-US" sz="1600" dirty="0">
                        <a:solidFill>
                          <a:schemeClr val="bg2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err="1" smtClean="0">
                          <a:solidFill>
                            <a:schemeClr val="tx1"/>
                          </a:solidFill>
                        </a:rPr>
                        <a:t>Expt</a:t>
                      </a:r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 [2]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473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160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109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261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59">
                <a:tc rowSpan="2"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Bcc-</a:t>
                      </a:r>
                      <a:r>
                        <a:rPr lang="en-US" sz="1800" b="1" dirty="0" err="1" smtClean="0">
                          <a:solidFill>
                            <a:schemeClr val="tx1"/>
                          </a:solidFill>
                        </a:rPr>
                        <a:t>Nb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This work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245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144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27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178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59">
                <a:tc vMerge="1">
                  <a:txBody>
                    <a:bodyPr/>
                    <a:lstStyle/>
                    <a:p>
                      <a:endParaRPr lang="en-US" sz="1600" dirty="0">
                        <a:solidFill>
                          <a:schemeClr val="bg2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err="1" smtClean="0">
                          <a:solidFill>
                            <a:schemeClr val="tx1"/>
                          </a:solidFill>
                        </a:rPr>
                        <a:t>Expt</a:t>
                      </a:r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 [3]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247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135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29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172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59">
                <a:tc rowSpan="2"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Bcc-Ta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This work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278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164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81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202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59">
                <a:tc vMerge="1">
                  <a:txBody>
                    <a:bodyPr/>
                    <a:lstStyle/>
                    <a:p>
                      <a:endParaRPr lang="en-US" sz="1600" dirty="0">
                        <a:solidFill>
                          <a:schemeClr val="bg2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err="1" smtClean="0">
                          <a:solidFill>
                            <a:schemeClr val="tx1"/>
                          </a:solidFill>
                        </a:rPr>
                        <a:t>Expt</a:t>
                      </a:r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 [3]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267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161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83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196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59">
                <a:tc rowSpan="2"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Bcc-Sn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This work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50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52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29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52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59">
                <a:tc vMerge="1">
                  <a:txBody>
                    <a:bodyPr/>
                    <a:lstStyle/>
                    <a:p>
                      <a:endParaRPr lang="en-US" sz="1600" dirty="0">
                        <a:solidFill>
                          <a:schemeClr val="bg2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FP [1]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60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18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48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59">
                <a:tc rowSpan="2"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Bcc-</a:t>
                      </a:r>
                      <a:r>
                        <a:rPr lang="en-US" sz="1800" b="1" dirty="0" err="1" smtClean="0">
                          <a:solidFill>
                            <a:schemeClr val="tx1"/>
                          </a:solidFill>
                        </a:rPr>
                        <a:t>Zr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This work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86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91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32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89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59">
                <a:tc vMerge="1">
                  <a:txBody>
                    <a:bodyPr/>
                    <a:lstStyle/>
                    <a:p>
                      <a:endParaRPr lang="en-US" sz="1600" dirty="0">
                        <a:solidFill>
                          <a:schemeClr val="bg2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FP [1]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82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94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90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0" y="6590670"/>
            <a:ext cx="108077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[1] 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S.L. </a:t>
            </a:r>
            <a:r>
              <a:rPr 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Shang et al., </a:t>
            </a:r>
            <a:r>
              <a:rPr lang="en-US" sz="1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Comput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. Mater. Sci. 48 (2010) 813–826.; </a:t>
            </a:r>
            <a:r>
              <a:rPr 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[2] 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J.M. Dickinson et al., J. Appl. Phys. 38 (1967) 602–606</a:t>
            </a:r>
            <a:r>
              <a:rPr 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.; [3] D.I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Bolef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Appl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. Phys. 32 (1961) 100–105</a:t>
            </a:r>
            <a:r>
              <a:rPr 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18</a:t>
            </a:fld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smtClean="0">
                <a:latin typeface="Arial" panose="020B0604020202020204" pitchFamily="34" charset="0"/>
                <a:cs typeface="Arial" panose="020B0604020202020204" pitchFamily="34" charset="0"/>
              </a:rPr>
              <a:t>Elastic Modeling- Pure </a:t>
            </a:r>
            <a:r>
              <a:rPr lang="en-U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Elements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8649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53356018"/>
                  </p:ext>
                </p:extLst>
              </p:nvPr>
            </p:nvGraphicFramePr>
            <p:xfrm>
              <a:off x="483269" y="2101640"/>
              <a:ext cx="5943600" cy="3901440"/>
            </p:xfrm>
            <a:graphic>
              <a:graphicData uri="http://schemas.openxmlformats.org/drawingml/2006/table">
                <a:tbl>
                  <a:tblPr firstRow="1" firstCol="1" bandRow="1">
                    <a:tableStyleId>{5940675A-B579-460E-94D1-54222C63F5DA}</a:tableStyleId>
                  </a:tblPr>
                  <a:tblGrid>
                    <a:gridCol w="846455"/>
                    <a:gridCol w="850265"/>
                    <a:gridCol w="850265"/>
                    <a:gridCol w="850265"/>
                    <a:gridCol w="845820"/>
                    <a:gridCol w="850265"/>
                    <a:gridCol w="850265"/>
                  </a:tblGrid>
                  <a:tr h="0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 dirty="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Alloy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6"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 dirty="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Interaction Parameter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</a:tr>
                  <a:tr h="0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 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endParaRPr lang="en-US" sz="1600" dirty="0">
                            <a:effectLst/>
                            <a:latin typeface="Arial" charset="0"/>
                            <a:ea typeface="Arial" charset="0"/>
                            <a:cs typeface="Arial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Ti-Mo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Ti-Nb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Ti-Sn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Ti-Ta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Ti-Zr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0">
                    <a:tc rowSpan="2"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>
                                        <a:effectLst/>
                                        <a:latin typeface="Cambria Math" charset="0"/>
                                        <a:ea typeface="Arial" charset="0"/>
                                        <a:cs typeface="Arial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US" sz="1600" i="1">
                                            <a:effectLst/>
                                            <a:latin typeface="Cambria Math" charset="0"/>
                                            <a:ea typeface="Arial" charset="0"/>
                                            <a:cs typeface="Arial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600">
                                            <a:effectLst/>
                                            <a:latin typeface="Cambria Math" charset="0"/>
                                            <a:ea typeface="Arial" charset="0"/>
                                            <a:cs typeface="Arial" charset="0"/>
                                          </a:rPr>
                                          <m:t>𝐶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600">
                                        <a:effectLst/>
                                        <a:latin typeface="Cambria Math" charset="0"/>
                                        <a:ea typeface="Arial" charset="0"/>
                                        <a:cs typeface="Arial" charset="0"/>
                                      </a:rPr>
                                      <m:t>11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>
                            <a:effectLst/>
                            <a:latin typeface="Arial" charset="0"/>
                            <a:ea typeface="Arial" charset="0"/>
                            <a:cs typeface="Arial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L</a:t>
                          </a:r>
                          <a:r>
                            <a:rPr lang="en-US" sz="1600" baseline="-250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0</a:t>
                          </a:r>
                          <a:endParaRPr lang="en-US" sz="1600">
                            <a:effectLst/>
                            <a:latin typeface="Arial" charset="0"/>
                            <a:ea typeface="Arial" charset="0"/>
                            <a:cs typeface="Arial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-22.16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40.46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119.46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37795" algn="l"/>
                              <a:tab pos="356235" algn="ctr"/>
                              <a:tab pos="1228725" algn="l"/>
                            </a:tabLs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		83.65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246.97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00025">
                    <a:tc vMerge="1"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endParaRPr lang="en-US" sz="1200" dirty="0">
                            <a:effectLst/>
                            <a:latin typeface="Times New Roman" charset="0"/>
                            <a:ea typeface="SimSun" charset="-122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L</a:t>
                          </a:r>
                          <a:r>
                            <a:rPr lang="en-US" sz="1600" baseline="-250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1</a:t>
                          </a:r>
                          <a:endParaRPr lang="en-US" sz="1600">
                            <a:effectLst/>
                            <a:latin typeface="Arial" charset="0"/>
                            <a:ea typeface="Arial" charset="0"/>
                            <a:cs typeface="Arial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0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0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 dirty="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0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-67.76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-135.95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0">
                    <a:tc rowSpan="2"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>
                                        <a:effectLst/>
                                        <a:latin typeface="Cambria Math" charset="0"/>
                                        <a:ea typeface="Arial" charset="0"/>
                                        <a:cs typeface="Arial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US" sz="1600" i="1">
                                            <a:effectLst/>
                                            <a:latin typeface="Cambria Math" charset="0"/>
                                            <a:ea typeface="Arial" charset="0"/>
                                            <a:cs typeface="Arial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600">
                                            <a:effectLst/>
                                            <a:latin typeface="Cambria Math" charset="0"/>
                                            <a:ea typeface="Arial" charset="0"/>
                                            <a:cs typeface="Arial" charset="0"/>
                                          </a:rPr>
                                          <m:t>𝐶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600">
                                        <a:effectLst/>
                                        <a:latin typeface="Cambria Math" charset="0"/>
                                        <a:ea typeface="Arial" charset="0"/>
                                        <a:cs typeface="Arial" charset="0"/>
                                      </a:rPr>
                                      <m:t>12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>
                            <a:effectLst/>
                            <a:latin typeface="Arial" charset="0"/>
                            <a:ea typeface="Arial" charset="0"/>
                            <a:cs typeface="Arial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L</a:t>
                          </a:r>
                          <a:r>
                            <a:rPr lang="en-US" sz="1600" baseline="-250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0</a:t>
                          </a:r>
                          <a:endParaRPr lang="en-US" sz="1600">
                            <a:effectLst/>
                            <a:latin typeface="Arial" charset="0"/>
                            <a:ea typeface="Arial" charset="0"/>
                            <a:cs typeface="Arial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-36.40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-32.39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 dirty="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15.90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38.05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-110.53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0">
                    <a:tc vMerge="1"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endParaRPr lang="en-US" sz="1200" dirty="0">
                            <a:effectLst/>
                            <a:latin typeface="Times New Roman" charset="0"/>
                            <a:ea typeface="SimSun" charset="-122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L</a:t>
                          </a:r>
                          <a:r>
                            <a:rPr lang="en-US" sz="1600" baseline="-250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1</a:t>
                          </a:r>
                          <a:endParaRPr lang="en-US" sz="1600">
                            <a:effectLst/>
                            <a:latin typeface="Arial" charset="0"/>
                            <a:ea typeface="Arial" charset="0"/>
                            <a:cs typeface="Arial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0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0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-146.80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 dirty="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0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78.00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0">
                    <a:tc rowSpan="2"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charset="0"/>
                                      <a:ea typeface="Arial" charset="0"/>
                                      <a:cs typeface="Arial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sz="1600" i="1">
                                          <a:effectLst/>
                                          <a:latin typeface="Cambria Math" charset="0"/>
                                          <a:ea typeface="Arial" charset="0"/>
                                          <a:cs typeface="Arial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600">
                                          <a:effectLst/>
                                          <a:latin typeface="Cambria Math" charset="0"/>
                                          <a:ea typeface="Arial" charset="0"/>
                                          <a:cs typeface="Arial" charset="0"/>
                                        </a:rPr>
                                        <m:t>𝐶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1600">
                                      <a:effectLst/>
                                      <a:latin typeface="Cambria Math" charset="0"/>
                                      <a:ea typeface="Arial" charset="0"/>
                                      <a:cs typeface="Arial" charset="0"/>
                                    </a:rPr>
                                    <m:t>44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600" dirty="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 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L</a:t>
                          </a:r>
                          <a:r>
                            <a:rPr lang="en-US" sz="1600" baseline="-250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0</a:t>
                          </a:r>
                          <a:endParaRPr lang="en-US" sz="1600">
                            <a:effectLst/>
                            <a:latin typeface="Arial" charset="0"/>
                            <a:ea typeface="Arial" charset="0"/>
                            <a:cs typeface="Arial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-142.9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-41.54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59.79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 dirty="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-51.96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 dirty="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70.06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00025">
                    <a:tc vMerge="1"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endParaRPr lang="en-US" sz="1200" dirty="0">
                            <a:effectLst/>
                            <a:latin typeface="Times New Roman" charset="0"/>
                            <a:ea typeface="SimSun" charset="-122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 dirty="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L</a:t>
                          </a:r>
                          <a:r>
                            <a:rPr lang="en-US" sz="1600" baseline="-25000" dirty="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1</a:t>
                          </a:r>
                          <a:endParaRPr lang="en-US" sz="1600" dirty="0">
                            <a:effectLst/>
                            <a:latin typeface="Arial" charset="0"/>
                            <a:ea typeface="Arial" charset="0"/>
                            <a:cs typeface="Arial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 dirty="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0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 dirty="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-41.95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-94.38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0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 dirty="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0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53356018"/>
                  </p:ext>
                </p:extLst>
              </p:nvPr>
            </p:nvGraphicFramePr>
            <p:xfrm>
              <a:off x="483269" y="2101640"/>
              <a:ext cx="5943600" cy="3295904"/>
            </p:xfrm>
            <a:graphic>
              <a:graphicData uri="http://schemas.openxmlformats.org/drawingml/2006/table">
                <a:tbl>
                  <a:tblPr firstRow="1" firstCol="1" bandRow="1">
                    <a:tableStyleId>{5940675A-B579-460E-94D1-54222C63F5DA}</a:tableStyleId>
                  </a:tblPr>
                  <a:tblGrid>
                    <a:gridCol w="846455"/>
                    <a:gridCol w="850265"/>
                    <a:gridCol w="850265"/>
                    <a:gridCol w="850265"/>
                    <a:gridCol w="845820"/>
                    <a:gridCol w="850265"/>
                    <a:gridCol w="850265"/>
                  </a:tblGrid>
                  <a:tr h="411988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 dirty="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Alloy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6"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 dirty="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Interaction Parameter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</a:tr>
                  <a:tr h="411988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 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endParaRPr lang="en-US" sz="1600" dirty="0">
                            <a:effectLst/>
                            <a:latin typeface="Arial" charset="0"/>
                            <a:ea typeface="Arial" charset="0"/>
                            <a:cs typeface="Arial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Ti-Mo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Ti-Nb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Ti-Sn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Ti-Ta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Ti-Zr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411988"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719" t="-101481" r="-603597" b="-2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L</a:t>
                          </a:r>
                          <a:r>
                            <a:rPr lang="en-US" sz="1600" baseline="-250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0</a:t>
                          </a:r>
                          <a:endParaRPr lang="en-US" sz="1600">
                            <a:effectLst/>
                            <a:latin typeface="Arial" charset="0"/>
                            <a:ea typeface="Arial" charset="0"/>
                            <a:cs typeface="Arial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-22.16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40.46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119.46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37795" algn="l"/>
                              <a:tab pos="356235" algn="ctr"/>
                              <a:tab pos="1228725" algn="l"/>
                            </a:tabLs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		83.65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246.97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411988">
                    <a:tc vMerge="1"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endParaRPr lang="en-US" sz="1200" dirty="0">
                            <a:effectLst/>
                            <a:latin typeface="Times New Roman" charset="0"/>
                            <a:ea typeface="SimSun" charset="-122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L</a:t>
                          </a:r>
                          <a:r>
                            <a:rPr lang="en-US" sz="1600" baseline="-250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1</a:t>
                          </a:r>
                          <a:endParaRPr lang="en-US" sz="1600">
                            <a:effectLst/>
                            <a:latin typeface="Arial" charset="0"/>
                            <a:ea typeface="Arial" charset="0"/>
                            <a:cs typeface="Arial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0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0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 dirty="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0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-67.76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-135.95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411988"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719" t="-200000" r="-603597" b="-1139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L</a:t>
                          </a:r>
                          <a:r>
                            <a:rPr lang="en-US" sz="1600" baseline="-250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0</a:t>
                          </a:r>
                          <a:endParaRPr lang="en-US" sz="1600">
                            <a:effectLst/>
                            <a:latin typeface="Arial" charset="0"/>
                            <a:ea typeface="Arial" charset="0"/>
                            <a:cs typeface="Arial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-36.40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-32.39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 dirty="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15.90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38.05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-110.53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411988">
                    <a:tc vMerge="1"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endParaRPr lang="en-US" sz="1200" dirty="0">
                            <a:effectLst/>
                            <a:latin typeface="Times New Roman" charset="0"/>
                            <a:ea typeface="SimSun" charset="-122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L</a:t>
                          </a:r>
                          <a:r>
                            <a:rPr lang="en-US" sz="1600" baseline="-250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1</a:t>
                          </a:r>
                          <a:endParaRPr lang="en-US" sz="1600">
                            <a:effectLst/>
                            <a:latin typeface="Arial" charset="0"/>
                            <a:ea typeface="Arial" charset="0"/>
                            <a:cs typeface="Arial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0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0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-146.80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 dirty="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0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78.00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411988"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719" t="-302222" r="-603597" b="-148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L</a:t>
                          </a:r>
                          <a:r>
                            <a:rPr lang="en-US" sz="1600" baseline="-250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0</a:t>
                          </a:r>
                          <a:endParaRPr lang="en-US" sz="1600">
                            <a:effectLst/>
                            <a:latin typeface="Arial" charset="0"/>
                            <a:ea typeface="Arial" charset="0"/>
                            <a:cs typeface="Arial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-142.9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-41.54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59.79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 dirty="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-51.96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 dirty="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70.06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411988">
                    <a:tc vMerge="1"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endParaRPr lang="en-US" sz="1200" dirty="0">
                            <a:effectLst/>
                            <a:latin typeface="Times New Roman" charset="0"/>
                            <a:ea typeface="SimSun" charset="-122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 dirty="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L</a:t>
                          </a:r>
                          <a:r>
                            <a:rPr lang="en-US" sz="1600" baseline="-25000" dirty="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1</a:t>
                          </a:r>
                          <a:endParaRPr lang="en-US" sz="1600" dirty="0">
                            <a:effectLst/>
                            <a:latin typeface="Arial" charset="0"/>
                            <a:ea typeface="Arial" charset="0"/>
                            <a:cs typeface="Arial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 dirty="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0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 dirty="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-41.95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-94.38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0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 dirty="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0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0474" y="57377"/>
            <a:ext cx="10515600" cy="1370370"/>
          </a:xfrm>
        </p:spPr>
        <p:txBody>
          <a:bodyPr>
            <a:normAutofit/>
          </a:bodyPr>
          <a:lstStyle/>
          <a:p>
            <a:r>
              <a:rPr lang="en-US" sz="3600" dirty="0" smtClean="0">
                <a:latin typeface="Arial" charset="0"/>
                <a:ea typeface="Arial" charset="0"/>
                <a:cs typeface="Arial" charset="0"/>
              </a:rPr>
              <a:t>Elastic Modeling- </a:t>
            </a:r>
            <a:r>
              <a:rPr lang="en-US" sz="3600" dirty="0" err="1" smtClean="0">
                <a:latin typeface="Arial" charset="0"/>
                <a:ea typeface="Arial" charset="0"/>
                <a:cs typeface="Arial" charset="0"/>
              </a:rPr>
              <a:t>Ti</a:t>
            </a:r>
            <a:r>
              <a:rPr lang="en-US" sz="3600" dirty="0" smtClean="0">
                <a:latin typeface="Arial" charset="0"/>
                <a:ea typeface="Arial" charset="0"/>
                <a:cs typeface="Arial" charset="0"/>
              </a:rPr>
              <a:t>-X </a:t>
            </a:r>
            <a:r>
              <a:rPr lang="en-US" sz="3600" dirty="0" err="1" smtClean="0">
                <a:latin typeface="Arial" charset="0"/>
                <a:ea typeface="Arial" charset="0"/>
                <a:cs typeface="Arial" charset="0"/>
              </a:rPr>
              <a:t>C</a:t>
            </a:r>
            <a:r>
              <a:rPr lang="en-US" sz="3600" baseline="-25000" dirty="0" err="1" smtClean="0">
                <a:latin typeface="Arial" charset="0"/>
                <a:ea typeface="Arial" charset="0"/>
                <a:cs typeface="Arial" charset="0"/>
              </a:rPr>
              <a:t>ij</a:t>
            </a:r>
            <a:endParaRPr lang="en-US" sz="3600" baseline="-25000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9663" y="250031"/>
            <a:ext cx="5257800" cy="3149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9663" y="3416908"/>
            <a:ext cx="5257800" cy="31369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19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6571085"/>
            <a:ext cx="86106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H. </a:t>
            </a:r>
            <a:r>
              <a:rPr lang="en-US" sz="1200" dirty="0" err="1">
                <a:latin typeface="Times New Roman" charset="0"/>
                <a:ea typeface="Times New Roman" charset="0"/>
                <a:cs typeface="Times New Roman" charset="0"/>
              </a:rPr>
              <a:t>Ikehata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, N. </a:t>
            </a:r>
            <a:r>
              <a:rPr lang="en-US" sz="1200" dirty="0" err="1">
                <a:latin typeface="Times New Roman" charset="0"/>
                <a:ea typeface="Times New Roman" charset="0"/>
                <a:cs typeface="Times New Roman" charset="0"/>
              </a:rPr>
              <a:t>Nagasako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, T. </a:t>
            </a:r>
            <a:r>
              <a:rPr lang="en-US" sz="1200" dirty="0" err="1">
                <a:latin typeface="Times New Roman" charset="0"/>
                <a:ea typeface="Times New Roman" charset="0"/>
                <a:cs typeface="Times New Roman" charset="0"/>
              </a:rPr>
              <a:t>Furuta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, A. Fukumoto, K. Miwa, T. </a:t>
            </a:r>
            <a:r>
              <a:rPr lang="en-US" sz="1200" dirty="0" smtClean="0">
                <a:latin typeface="Times New Roman" charset="0"/>
                <a:ea typeface="Times New Roman" charset="0"/>
                <a:cs typeface="Times New Roman" charset="0"/>
              </a:rPr>
              <a:t>Saito, 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Phys. Rev. B. 70 (2004) 174113. 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/>
          <a:srcRect l="80808" t="37240" r="2702" b="40430"/>
          <a:stretch/>
        </p:blipFill>
        <p:spPr>
          <a:xfrm>
            <a:off x="10502900" y="1600890"/>
            <a:ext cx="1143908" cy="84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101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4400" dirty="0" smtClean="0">
                <a:latin typeface="Arial" panose="020B0604020202020204" pitchFamily="34" charset="0"/>
                <a:cs typeface="Arial" panose="020B0604020202020204" pitchFamily="34" charset="0"/>
              </a:rPr>
              <a:t>Development of a knowledge base of </a:t>
            </a:r>
            <a:r>
              <a:rPr lang="en-US" sz="4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Ti</a:t>
            </a:r>
            <a:r>
              <a:rPr lang="en-US" sz="4400" dirty="0" smtClean="0">
                <a:latin typeface="Arial" panose="020B0604020202020204" pitchFamily="34" charset="0"/>
                <a:cs typeface="Arial" panose="020B0604020202020204" pitchFamily="34" charset="0"/>
              </a:rPr>
              <a:t>-alloys from first-principles and computational thermodynamics</a:t>
            </a:r>
            <a:endParaRPr lang="en-US" sz="4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003088"/>
            <a:ext cx="9144000" cy="1655762"/>
          </a:xfrm>
        </p:spPr>
        <p:txBody>
          <a:bodyPr>
            <a:normAutofit lnSpcReduction="10000"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Cassie Marker</a:t>
            </a: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Department of Materials Science and Engineering</a:t>
            </a: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Advisor: Dr.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Zi-Kui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Liu</a:t>
            </a: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4/25/17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2</a:t>
            </a:fld>
            <a:endParaRPr lang="en-US"/>
          </a:p>
        </p:txBody>
      </p:sp>
      <p:pic>
        <p:nvPicPr>
          <p:cNvPr id="5" name="Picture 7" descr="PSUlogo_bluBlk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19881" y="172453"/>
            <a:ext cx="2408238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 descr="PhasesLogo.pn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668000" y="134353"/>
            <a:ext cx="1052513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53899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0474" y="57377"/>
            <a:ext cx="10515600" cy="1370370"/>
          </a:xfrm>
        </p:spPr>
        <p:txBody>
          <a:bodyPr>
            <a:normAutofit/>
          </a:bodyPr>
          <a:lstStyle/>
          <a:p>
            <a:r>
              <a:rPr lang="en-US" sz="3600" dirty="0" smtClean="0">
                <a:latin typeface="Arial" charset="0"/>
                <a:ea typeface="Arial" charset="0"/>
                <a:cs typeface="Arial" charset="0"/>
              </a:rPr>
              <a:t>Elastic Modeling- </a:t>
            </a:r>
            <a:r>
              <a:rPr lang="en-US" sz="3600" dirty="0" err="1" smtClean="0">
                <a:latin typeface="Arial" charset="0"/>
                <a:ea typeface="Arial" charset="0"/>
                <a:cs typeface="Arial" charset="0"/>
              </a:rPr>
              <a:t>Ti</a:t>
            </a:r>
            <a:r>
              <a:rPr lang="en-US" sz="3600" dirty="0" smtClean="0">
                <a:latin typeface="Arial" charset="0"/>
                <a:ea typeface="Arial" charset="0"/>
                <a:cs typeface="Arial" charset="0"/>
              </a:rPr>
              <a:t>-X-Y </a:t>
            </a:r>
            <a:r>
              <a:rPr lang="en-US" sz="3600" dirty="0" err="1" smtClean="0">
                <a:latin typeface="Arial" charset="0"/>
                <a:ea typeface="Arial" charset="0"/>
                <a:cs typeface="Arial" charset="0"/>
              </a:rPr>
              <a:t>C</a:t>
            </a:r>
            <a:r>
              <a:rPr lang="en-US" sz="3600" baseline="-25000" dirty="0" err="1" smtClean="0">
                <a:latin typeface="Arial" charset="0"/>
                <a:ea typeface="Arial" charset="0"/>
                <a:cs typeface="Arial" charset="0"/>
              </a:rPr>
              <a:t>ij</a:t>
            </a:r>
            <a:endParaRPr lang="en-US" sz="3600" baseline="-250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20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le 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78087020"/>
                  </p:ext>
                </p:extLst>
              </p:nvPr>
            </p:nvGraphicFramePr>
            <p:xfrm>
              <a:off x="1036388" y="1221415"/>
              <a:ext cx="4534568" cy="5365623"/>
            </p:xfrm>
            <a:graphic>
              <a:graphicData uri="http://schemas.openxmlformats.org/drawingml/2006/table">
                <a:tbl>
                  <a:tblPr firstRow="1" firstCol="1" bandRow="1">
                    <a:tableStyleId>{5940675A-B579-460E-94D1-54222C63F5DA}</a:tableStyleId>
                  </a:tblPr>
                  <a:tblGrid>
                    <a:gridCol w="1133642"/>
                    <a:gridCol w="1133642"/>
                    <a:gridCol w="1133642"/>
                    <a:gridCol w="1133642"/>
                  </a:tblGrid>
                  <a:tr h="432252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 dirty="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Alloy</a:t>
                          </a:r>
                        </a:p>
                      </a:txBody>
                      <a:tcPr marL="29138" marR="29138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>
                                        <a:effectLst/>
                                        <a:latin typeface="Cambria Math" charset="0"/>
                                        <a:ea typeface="Arial" charset="0"/>
                                        <a:cs typeface="Arial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US" sz="1600" i="1">
                                            <a:effectLst/>
                                            <a:latin typeface="Cambria Math" charset="0"/>
                                            <a:ea typeface="Arial" charset="0"/>
                                            <a:cs typeface="Arial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600">
                                            <a:effectLst/>
                                            <a:latin typeface="Cambria Math" charset="0"/>
                                            <a:ea typeface="Arial" charset="0"/>
                                            <a:cs typeface="Arial" charset="0"/>
                                          </a:rPr>
                                          <m:t>𝐶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600">
                                        <a:effectLst/>
                                        <a:latin typeface="Cambria Math" charset="0"/>
                                        <a:ea typeface="Arial" charset="0"/>
                                        <a:cs typeface="Arial" charset="0"/>
                                      </a:rPr>
                                      <m:t>11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>
                            <a:effectLst/>
                            <a:latin typeface="Arial" charset="0"/>
                            <a:ea typeface="Arial" charset="0"/>
                            <a:cs typeface="Arial" charset="0"/>
                          </a:endParaRPr>
                        </a:p>
                      </a:txBody>
                      <a:tcPr marL="29138" marR="29138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>
                                        <a:effectLst/>
                                        <a:latin typeface="Cambria Math" charset="0"/>
                                        <a:ea typeface="Arial" charset="0"/>
                                        <a:cs typeface="Arial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US" sz="1600" i="1">
                                            <a:effectLst/>
                                            <a:latin typeface="Cambria Math" charset="0"/>
                                            <a:ea typeface="Arial" charset="0"/>
                                            <a:cs typeface="Arial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600">
                                            <a:effectLst/>
                                            <a:latin typeface="Cambria Math" charset="0"/>
                                            <a:ea typeface="Arial" charset="0"/>
                                            <a:cs typeface="Arial" charset="0"/>
                                          </a:rPr>
                                          <m:t>𝐶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600">
                                        <a:effectLst/>
                                        <a:latin typeface="Cambria Math" charset="0"/>
                                        <a:ea typeface="Arial" charset="0"/>
                                        <a:cs typeface="Arial" charset="0"/>
                                      </a:rPr>
                                      <m:t>12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>
                            <a:effectLst/>
                            <a:latin typeface="Arial" charset="0"/>
                            <a:ea typeface="Arial" charset="0"/>
                            <a:cs typeface="Arial" charset="0"/>
                          </a:endParaRPr>
                        </a:p>
                      </a:txBody>
                      <a:tcPr marL="29138" marR="29138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>
                                        <a:effectLst/>
                                        <a:latin typeface="Cambria Math" charset="0"/>
                                        <a:ea typeface="Arial" charset="0"/>
                                        <a:cs typeface="Arial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US" sz="1600" i="1">
                                            <a:effectLst/>
                                            <a:latin typeface="Cambria Math" charset="0"/>
                                            <a:ea typeface="Arial" charset="0"/>
                                            <a:cs typeface="Arial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600">
                                            <a:effectLst/>
                                            <a:latin typeface="Cambria Math" charset="0"/>
                                            <a:ea typeface="Arial" charset="0"/>
                                            <a:cs typeface="Arial" charset="0"/>
                                          </a:rPr>
                                          <m:t>𝐶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600">
                                        <a:effectLst/>
                                        <a:latin typeface="Cambria Math" charset="0"/>
                                        <a:ea typeface="Arial" charset="0"/>
                                        <a:cs typeface="Arial" charset="0"/>
                                      </a:rPr>
                                      <m:t>44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>
                            <a:effectLst/>
                            <a:latin typeface="Arial" charset="0"/>
                            <a:ea typeface="Arial" charset="0"/>
                            <a:cs typeface="Arial" charset="0"/>
                          </a:endParaRPr>
                        </a:p>
                      </a:txBody>
                      <a:tcPr marL="29138" marR="29138" marT="0" marB="0"/>
                    </a:tc>
                  </a:tr>
                  <a:tr h="216127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 dirty="0" err="1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Ti</a:t>
                          </a:r>
                          <a:r>
                            <a:rPr lang="en-US" sz="1600" dirty="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-Mo-</a:t>
                          </a:r>
                          <a:r>
                            <a:rPr lang="en-US" sz="1600" dirty="0" err="1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Nb</a:t>
                          </a:r>
                          <a:endParaRPr lang="en-US" sz="1600" dirty="0">
                            <a:effectLst/>
                            <a:latin typeface="Arial" charset="0"/>
                            <a:ea typeface="Arial" charset="0"/>
                            <a:cs typeface="Arial" charset="0"/>
                          </a:endParaRPr>
                        </a:p>
                      </a:txBody>
                      <a:tcPr marL="29138" marR="29138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-29.97</a:t>
                          </a:r>
                        </a:p>
                      </a:txBody>
                      <a:tcPr marL="29138" marR="29138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13.97</a:t>
                          </a:r>
                        </a:p>
                      </a:txBody>
                      <a:tcPr marL="29138" marR="29138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9.72</a:t>
                          </a:r>
                        </a:p>
                      </a:txBody>
                      <a:tcPr marL="29138" marR="29138" marT="0" marB="0"/>
                    </a:tc>
                  </a:tr>
                  <a:tr h="216127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Ti-Mo-Sn</a:t>
                          </a:r>
                        </a:p>
                      </a:txBody>
                      <a:tcPr marL="29138" marR="29138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-83.85</a:t>
                          </a:r>
                        </a:p>
                      </a:txBody>
                      <a:tcPr marL="29138" marR="29138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31.80</a:t>
                          </a:r>
                        </a:p>
                      </a:txBody>
                      <a:tcPr marL="29138" marR="29138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74.73</a:t>
                          </a:r>
                        </a:p>
                      </a:txBody>
                      <a:tcPr marL="29138" marR="29138" marT="0" marB="0"/>
                    </a:tc>
                  </a:tr>
                  <a:tr h="216127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Ti-Mo-Ta</a:t>
                          </a:r>
                        </a:p>
                      </a:txBody>
                      <a:tcPr marL="29138" marR="29138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-106.53</a:t>
                          </a:r>
                        </a:p>
                      </a:txBody>
                      <a:tcPr marL="29138" marR="29138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-12.35</a:t>
                          </a:r>
                        </a:p>
                      </a:txBody>
                      <a:tcPr marL="29138" marR="29138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5.27</a:t>
                          </a:r>
                        </a:p>
                      </a:txBody>
                      <a:tcPr marL="29138" marR="29138" marT="0" marB="0"/>
                    </a:tc>
                  </a:tr>
                  <a:tr h="216127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Ti-Mo-Zr</a:t>
                          </a:r>
                        </a:p>
                      </a:txBody>
                      <a:tcPr marL="29138" marR="29138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-245.27</a:t>
                          </a:r>
                        </a:p>
                      </a:txBody>
                      <a:tcPr marL="29138" marR="29138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50.43</a:t>
                          </a:r>
                        </a:p>
                      </a:txBody>
                      <a:tcPr marL="29138" marR="29138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-44.96</a:t>
                          </a:r>
                        </a:p>
                      </a:txBody>
                      <a:tcPr marL="29138" marR="29138" marT="0" marB="0"/>
                    </a:tc>
                  </a:tr>
                  <a:tr h="216127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Ti-Nb-Sn</a:t>
                          </a:r>
                        </a:p>
                      </a:txBody>
                      <a:tcPr marL="29138" marR="29138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-41.52</a:t>
                          </a:r>
                        </a:p>
                      </a:txBody>
                      <a:tcPr marL="29138" marR="29138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25.52</a:t>
                          </a:r>
                        </a:p>
                      </a:txBody>
                      <a:tcPr marL="29138" marR="29138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67.85</a:t>
                          </a:r>
                        </a:p>
                      </a:txBody>
                      <a:tcPr marL="29138" marR="29138" marT="0" marB="0"/>
                    </a:tc>
                  </a:tr>
                  <a:tr h="216127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Ti-Nb-Ta</a:t>
                          </a:r>
                        </a:p>
                      </a:txBody>
                      <a:tcPr marL="29138" marR="29138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-93.77</a:t>
                          </a:r>
                        </a:p>
                      </a:txBody>
                      <a:tcPr marL="29138" marR="29138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-15.80</a:t>
                          </a:r>
                        </a:p>
                      </a:txBody>
                      <a:tcPr marL="29138" marR="29138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4.25</a:t>
                          </a:r>
                        </a:p>
                      </a:txBody>
                      <a:tcPr marL="29138" marR="29138" marT="0" marB="0"/>
                    </a:tc>
                  </a:tr>
                  <a:tr h="216127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Ti-Nb-Zr</a:t>
                          </a:r>
                        </a:p>
                      </a:txBody>
                      <a:tcPr marL="29138" marR="29138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-220.35</a:t>
                          </a:r>
                        </a:p>
                      </a:txBody>
                      <a:tcPr marL="29138" marR="29138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72.10</a:t>
                          </a:r>
                        </a:p>
                      </a:txBody>
                      <a:tcPr marL="29138" marR="29138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-55.29</a:t>
                          </a:r>
                        </a:p>
                      </a:txBody>
                      <a:tcPr marL="29138" marR="29138" marT="0" marB="0"/>
                    </a:tc>
                  </a:tr>
                  <a:tr h="216127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Ti-Sn-Ta</a:t>
                          </a:r>
                        </a:p>
                      </a:txBody>
                      <a:tcPr marL="29138" marR="29138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-95.39</a:t>
                          </a:r>
                        </a:p>
                      </a:txBody>
                      <a:tcPr marL="29138" marR="29138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-10.94</a:t>
                          </a:r>
                        </a:p>
                      </a:txBody>
                      <a:tcPr marL="29138" marR="29138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67.85</a:t>
                          </a:r>
                        </a:p>
                      </a:txBody>
                      <a:tcPr marL="29138" marR="29138" marT="0" marB="0"/>
                    </a:tc>
                  </a:tr>
                  <a:tr h="216127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Ti-Sn-Zr</a:t>
                          </a:r>
                        </a:p>
                      </a:txBody>
                      <a:tcPr marL="29138" marR="29138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-155.34</a:t>
                          </a:r>
                        </a:p>
                      </a:txBody>
                      <a:tcPr marL="29138" marR="29138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68.86</a:t>
                          </a:r>
                        </a:p>
                      </a:txBody>
                      <a:tcPr marL="29138" marR="29138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3.85</a:t>
                          </a:r>
                        </a:p>
                      </a:txBody>
                      <a:tcPr marL="29138" marR="29138" marT="0" marB="0"/>
                    </a:tc>
                  </a:tr>
                  <a:tr h="216127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Ti-Ta-Zr</a:t>
                          </a:r>
                        </a:p>
                      </a:txBody>
                      <a:tcPr marL="29138" marR="29138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-149.67</a:t>
                          </a:r>
                        </a:p>
                      </a:txBody>
                      <a:tcPr marL="29138" marR="29138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-8.91</a:t>
                          </a:r>
                        </a:p>
                      </a:txBody>
                      <a:tcPr marL="29138" marR="29138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 dirty="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-23.70</a:t>
                          </a:r>
                        </a:p>
                      </a:txBody>
                      <a:tcPr marL="29138" marR="29138" marT="0" marB="0"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le 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78087020"/>
                  </p:ext>
                </p:extLst>
              </p:nvPr>
            </p:nvGraphicFramePr>
            <p:xfrm>
              <a:off x="1036388" y="1221415"/>
              <a:ext cx="4534568" cy="5365623"/>
            </p:xfrm>
            <a:graphic>
              <a:graphicData uri="http://schemas.openxmlformats.org/drawingml/2006/table">
                <a:tbl>
                  <a:tblPr firstRow="1" firstCol="1" bandRow="1">
                    <a:tableStyleId>{5940675A-B579-460E-94D1-54222C63F5DA}</a:tableStyleId>
                  </a:tblPr>
                  <a:tblGrid>
                    <a:gridCol w="1133642"/>
                    <a:gridCol w="1133642"/>
                    <a:gridCol w="1133642"/>
                    <a:gridCol w="1133642"/>
                  </a:tblGrid>
                  <a:tr h="488823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 dirty="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Alloy</a:t>
                          </a:r>
                        </a:p>
                      </a:txBody>
                      <a:tcPr marL="29138" marR="29138" marT="0" marB="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29138" marR="29138" marT="0" marB="0">
                        <a:blipFill rotWithShape="0">
                          <a:blip r:embed="rId4"/>
                          <a:stretch>
                            <a:fillRect l="-101075" t="-1250" r="-201075" b="-1011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29138" marR="29138" marT="0" marB="0">
                        <a:blipFill rotWithShape="0">
                          <a:blip r:embed="rId4"/>
                          <a:stretch>
                            <a:fillRect l="-201075" t="-1250" r="-101075" b="-1011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29138" marR="29138" marT="0" marB="0">
                        <a:blipFill rotWithShape="0">
                          <a:blip r:embed="rId4"/>
                          <a:stretch>
                            <a:fillRect l="-301075" t="-1250" r="-1075" b="-1011250"/>
                          </a:stretch>
                        </a:blipFill>
                      </a:tcPr>
                    </a:tc>
                  </a:tr>
                  <a:tr h="487680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 dirty="0" err="1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Ti</a:t>
                          </a:r>
                          <a:r>
                            <a:rPr lang="en-US" sz="1600" dirty="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-Mo-</a:t>
                          </a:r>
                          <a:r>
                            <a:rPr lang="en-US" sz="1600" dirty="0" err="1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Nb</a:t>
                          </a:r>
                          <a:endParaRPr lang="en-US" sz="1600" dirty="0">
                            <a:effectLst/>
                            <a:latin typeface="Arial" charset="0"/>
                            <a:ea typeface="Arial" charset="0"/>
                            <a:cs typeface="Arial" charset="0"/>
                          </a:endParaRPr>
                        </a:p>
                      </a:txBody>
                      <a:tcPr marL="29138" marR="29138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-29.97</a:t>
                          </a:r>
                        </a:p>
                      </a:txBody>
                      <a:tcPr marL="29138" marR="29138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13.97</a:t>
                          </a:r>
                        </a:p>
                      </a:txBody>
                      <a:tcPr marL="29138" marR="29138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9.72</a:t>
                          </a:r>
                        </a:p>
                      </a:txBody>
                      <a:tcPr marL="29138" marR="29138" marT="0" marB="0"/>
                    </a:tc>
                  </a:tr>
                  <a:tr h="487680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Ti-Mo-Sn</a:t>
                          </a:r>
                        </a:p>
                      </a:txBody>
                      <a:tcPr marL="29138" marR="29138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-83.85</a:t>
                          </a:r>
                        </a:p>
                      </a:txBody>
                      <a:tcPr marL="29138" marR="29138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31.80</a:t>
                          </a:r>
                        </a:p>
                      </a:txBody>
                      <a:tcPr marL="29138" marR="29138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74.73</a:t>
                          </a:r>
                        </a:p>
                      </a:txBody>
                      <a:tcPr marL="29138" marR="29138" marT="0" marB="0"/>
                    </a:tc>
                  </a:tr>
                  <a:tr h="487680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Ti-Mo-Ta</a:t>
                          </a:r>
                        </a:p>
                      </a:txBody>
                      <a:tcPr marL="29138" marR="29138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-106.53</a:t>
                          </a:r>
                        </a:p>
                      </a:txBody>
                      <a:tcPr marL="29138" marR="29138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-12.35</a:t>
                          </a:r>
                        </a:p>
                      </a:txBody>
                      <a:tcPr marL="29138" marR="29138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5.27</a:t>
                          </a:r>
                        </a:p>
                      </a:txBody>
                      <a:tcPr marL="29138" marR="29138" marT="0" marB="0"/>
                    </a:tc>
                  </a:tr>
                  <a:tr h="487680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Ti-Mo-Zr</a:t>
                          </a:r>
                        </a:p>
                      </a:txBody>
                      <a:tcPr marL="29138" marR="29138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-245.27</a:t>
                          </a:r>
                        </a:p>
                      </a:txBody>
                      <a:tcPr marL="29138" marR="29138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50.43</a:t>
                          </a:r>
                        </a:p>
                      </a:txBody>
                      <a:tcPr marL="29138" marR="29138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-44.96</a:t>
                          </a:r>
                        </a:p>
                      </a:txBody>
                      <a:tcPr marL="29138" marR="29138" marT="0" marB="0"/>
                    </a:tc>
                  </a:tr>
                  <a:tr h="487680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Ti-Nb-Sn</a:t>
                          </a:r>
                        </a:p>
                      </a:txBody>
                      <a:tcPr marL="29138" marR="29138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-41.52</a:t>
                          </a:r>
                        </a:p>
                      </a:txBody>
                      <a:tcPr marL="29138" marR="29138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25.52</a:t>
                          </a:r>
                        </a:p>
                      </a:txBody>
                      <a:tcPr marL="29138" marR="29138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67.85</a:t>
                          </a:r>
                        </a:p>
                      </a:txBody>
                      <a:tcPr marL="29138" marR="29138" marT="0" marB="0"/>
                    </a:tc>
                  </a:tr>
                  <a:tr h="487680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Ti-Nb-Ta</a:t>
                          </a:r>
                        </a:p>
                      </a:txBody>
                      <a:tcPr marL="29138" marR="29138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-93.77</a:t>
                          </a:r>
                        </a:p>
                      </a:txBody>
                      <a:tcPr marL="29138" marR="29138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-15.80</a:t>
                          </a:r>
                        </a:p>
                      </a:txBody>
                      <a:tcPr marL="29138" marR="29138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4.25</a:t>
                          </a:r>
                        </a:p>
                      </a:txBody>
                      <a:tcPr marL="29138" marR="29138" marT="0" marB="0"/>
                    </a:tc>
                  </a:tr>
                  <a:tr h="487680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Ti-Nb-Zr</a:t>
                          </a:r>
                        </a:p>
                      </a:txBody>
                      <a:tcPr marL="29138" marR="29138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-220.35</a:t>
                          </a:r>
                        </a:p>
                      </a:txBody>
                      <a:tcPr marL="29138" marR="29138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72.10</a:t>
                          </a:r>
                        </a:p>
                      </a:txBody>
                      <a:tcPr marL="29138" marR="29138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-55.29</a:t>
                          </a:r>
                        </a:p>
                      </a:txBody>
                      <a:tcPr marL="29138" marR="29138" marT="0" marB="0"/>
                    </a:tc>
                  </a:tr>
                  <a:tr h="487680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Ti-Sn-Ta</a:t>
                          </a:r>
                        </a:p>
                      </a:txBody>
                      <a:tcPr marL="29138" marR="29138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-95.39</a:t>
                          </a:r>
                        </a:p>
                      </a:txBody>
                      <a:tcPr marL="29138" marR="29138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-10.94</a:t>
                          </a:r>
                        </a:p>
                      </a:txBody>
                      <a:tcPr marL="29138" marR="29138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67.85</a:t>
                          </a:r>
                        </a:p>
                      </a:txBody>
                      <a:tcPr marL="29138" marR="29138" marT="0" marB="0"/>
                    </a:tc>
                  </a:tr>
                  <a:tr h="487680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Ti-Sn-Zr</a:t>
                          </a:r>
                        </a:p>
                      </a:txBody>
                      <a:tcPr marL="29138" marR="29138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-155.34</a:t>
                          </a:r>
                        </a:p>
                      </a:txBody>
                      <a:tcPr marL="29138" marR="29138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68.86</a:t>
                          </a:r>
                        </a:p>
                      </a:txBody>
                      <a:tcPr marL="29138" marR="29138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3.85</a:t>
                          </a:r>
                        </a:p>
                      </a:txBody>
                      <a:tcPr marL="29138" marR="29138" marT="0" marB="0"/>
                    </a:tc>
                  </a:tr>
                  <a:tr h="487680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Ti-Ta-Zr</a:t>
                          </a:r>
                        </a:p>
                      </a:txBody>
                      <a:tcPr marL="29138" marR="29138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-149.67</a:t>
                          </a:r>
                        </a:p>
                      </a:txBody>
                      <a:tcPr marL="29138" marR="29138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-8.91</a:t>
                          </a:r>
                        </a:p>
                      </a:txBody>
                      <a:tcPr marL="29138" marR="29138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 dirty="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-23.70</a:t>
                          </a:r>
                        </a:p>
                      </a:txBody>
                      <a:tcPr marL="29138" marR="29138" marT="0" marB="0"/>
                    </a:tc>
                  </a:tr>
                </a:tbl>
              </a:graphicData>
            </a:graphic>
          </p:graphicFrame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0185" y="209550"/>
            <a:ext cx="5461000" cy="29337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6"/>
          <a:srcRect l="64913" t="42448" r="3134" b="36814"/>
          <a:stretch/>
        </p:blipFill>
        <p:spPr>
          <a:xfrm>
            <a:off x="9281719" y="534170"/>
            <a:ext cx="2167236" cy="76657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20185" y="3295423"/>
            <a:ext cx="5461000" cy="307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577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Calculation of the </a:t>
            </a:r>
            <a:r>
              <a:rPr lang="en-US" smtClean="0">
                <a:latin typeface="Arial" charset="0"/>
                <a:ea typeface="Arial" charset="0"/>
                <a:cs typeface="Arial" charset="0"/>
              </a:rPr>
              <a:t>Young’s modulus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21</a:t>
            </a:fld>
            <a:endParaRPr lang="en-US"/>
          </a:p>
        </p:txBody>
      </p:sp>
      <p:pic>
        <p:nvPicPr>
          <p:cNvPr id="15" name="Content Placeholder 1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1829594"/>
            <a:ext cx="5181600" cy="4343400"/>
          </a:xfrm>
          <a:prstGeom prst="rect">
            <a:avLst/>
          </a:prstGeom>
        </p:spPr>
      </p:pic>
      <p:pic>
        <p:nvPicPr>
          <p:cNvPr id="17" name="Content Placeholder 16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1829594"/>
            <a:ext cx="5181600" cy="4343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75538" t="46278" r="9888" b="38037"/>
          <a:stretch/>
        </p:blipFill>
        <p:spPr>
          <a:xfrm>
            <a:off x="4289354" y="4775201"/>
            <a:ext cx="1402744" cy="81942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/>
          <a:srcRect l="67703" t="24770" r="4296" b="26606"/>
          <a:stretch/>
        </p:blipFill>
        <p:spPr>
          <a:xfrm>
            <a:off x="7433209" y="3666168"/>
            <a:ext cx="2037745" cy="192857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/>
          <a:srcRect l="73431" t="37505" r="2268" b="35113"/>
          <a:stretch/>
        </p:blipFill>
        <p:spPr>
          <a:xfrm>
            <a:off x="2206847" y="4317850"/>
            <a:ext cx="2082507" cy="1276777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238830"/>
            <a:ext cx="11112500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latin typeface="Times New Roman" charset="0"/>
                <a:ea typeface="Times New Roman" charset="0"/>
                <a:cs typeface="Times New Roman" charset="0"/>
              </a:rPr>
              <a:t>H. </a:t>
            </a:r>
            <a:r>
              <a:rPr lang="en-US" sz="1100" dirty="0" err="1">
                <a:latin typeface="Times New Roman" charset="0"/>
                <a:ea typeface="Times New Roman" charset="0"/>
                <a:cs typeface="Times New Roman" charset="0"/>
              </a:rPr>
              <a:t>Ikehata</a:t>
            </a:r>
            <a:r>
              <a:rPr lang="en-US" sz="1100" dirty="0">
                <a:latin typeface="Times New Roman" charset="0"/>
                <a:ea typeface="Times New Roman" charset="0"/>
                <a:cs typeface="Times New Roman" charset="0"/>
              </a:rPr>
              <a:t>, N. </a:t>
            </a:r>
            <a:r>
              <a:rPr lang="en-US" sz="1100" dirty="0" err="1">
                <a:latin typeface="Times New Roman" charset="0"/>
                <a:ea typeface="Times New Roman" charset="0"/>
                <a:cs typeface="Times New Roman" charset="0"/>
              </a:rPr>
              <a:t>Nagasako</a:t>
            </a:r>
            <a:r>
              <a:rPr lang="en-US" sz="1100" dirty="0">
                <a:latin typeface="Times New Roman" charset="0"/>
                <a:ea typeface="Times New Roman" charset="0"/>
                <a:cs typeface="Times New Roman" charset="0"/>
              </a:rPr>
              <a:t>, T. </a:t>
            </a:r>
            <a:r>
              <a:rPr lang="en-US" sz="1100" dirty="0" err="1">
                <a:latin typeface="Times New Roman" charset="0"/>
                <a:ea typeface="Times New Roman" charset="0"/>
                <a:cs typeface="Times New Roman" charset="0"/>
              </a:rPr>
              <a:t>Furuta</a:t>
            </a:r>
            <a:r>
              <a:rPr lang="en-US" sz="1100" dirty="0">
                <a:latin typeface="Times New Roman" charset="0"/>
                <a:ea typeface="Times New Roman" charset="0"/>
                <a:cs typeface="Times New Roman" charset="0"/>
              </a:rPr>
              <a:t>, A. Fukumoto, K. Miwa, T. </a:t>
            </a:r>
            <a:r>
              <a:rPr lang="en-US" sz="1100" dirty="0" smtClean="0">
                <a:latin typeface="Times New Roman" charset="0"/>
                <a:ea typeface="Times New Roman" charset="0"/>
                <a:cs typeface="Times New Roman" charset="0"/>
              </a:rPr>
              <a:t>Saito, </a:t>
            </a:r>
            <a:r>
              <a:rPr lang="en-US" sz="1100" dirty="0">
                <a:latin typeface="Times New Roman" charset="0"/>
                <a:ea typeface="Times New Roman" charset="0"/>
                <a:cs typeface="Times New Roman" charset="0"/>
              </a:rPr>
              <a:t>Phys. Rev. B. 70 (2004) 174113</a:t>
            </a:r>
            <a:r>
              <a:rPr lang="en-US" sz="1100" dirty="0" smtClean="0">
                <a:latin typeface="Times New Roman" charset="0"/>
                <a:ea typeface="Times New Roman" charset="0"/>
                <a:cs typeface="Times New Roman" charset="0"/>
              </a:rPr>
              <a:t>.; </a:t>
            </a:r>
            <a:r>
              <a:rPr lang="en-US" sz="1100" dirty="0">
                <a:latin typeface="Times New Roman" charset="0"/>
                <a:ea typeface="Times New Roman" charset="0"/>
                <a:cs typeface="Times New Roman" charset="0"/>
              </a:rPr>
              <a:t>T. Ozaki, H. Matsumoto, S. Watanabe, S. </a:t>
            </a:r>
            <a:r>
              <a:rPr lang="en-US" sz="1100" dirty="0" err="1" smtClean="0">
                <a:latin typeface="Times New Roman" charset="0"/>
                <a:ea typeface="Times New Roman" charset="0"/>
                <a:cs typeface="Times New Roman" charset="0"/>
              </a:rPr>
              <a:t>Hanada</a:t>
            </a:r>
            <a:r>
              <a:rPr lang="en-US" sz="1100" dirty="0" smtClean="0">
                <a:latin typeface="Times New Roman" charset="0"/>
                <a:ea typeface="Times New Roman" charset="0"/>
                <a:cs typeface="Times New Roman" charset="0"/>
              </a:rPr>
              <a:t>, </a:t>
            </a:r>
            <a:r>
              <a:rPr lang="en-US" sz="1100" dirty="0">
                <a:latin typeface="Times New Roman" charset="0"/>
                <a:ea typeface="Times New Roman" charset="0"/>
                <a:cs typeface="Times New Roman" charset="0"/>
              </a:rPr>
              <a:t>Mater. Trans. 45 (2004) 2776–2779</a:t>
            </a:r>
            <a:r>
              <a:rPr lang="en-US" sz="1100" dirty="0" smtClean="0">
                <a:latin typeface="Times New Roman" charset="0"/>
                <a:ea typeface="Times New Roman" charset="0"/>
                <a:cs typeface="Times New Roman" charset="0"/>
              </a:rPr>
              <a:t>.; </a:t>
            </a:r>
            <a:r>
              <a:rPr lang="en-US" sz="1100" dirty="0">
                <a:latin typeface="Times New Roman" charset="0"/>
                <a:ea typeface="Times New Roman" charset="0"/>
                <a:cs typeface="Times New Roman" charset="0"/>
              </a:rPr>
              <a:t>R.R. Boyer, G. </a:t>
            </a:r>
            <a:r>
              <a:rPr lang="en-US" sz="1100" dirty="0" err="1">
                <a:latin typeface="Times New Roman" charset="0"/>
                <a:ea typeface="Times New Roman" charset="0"/>
                <a:cs typeface="Times New Roman" charset="0"/>
              </a:rPr>
              <a:t>Welsch</a:t>
            </a:r>
            <a:r>
              <a:rPr lang="en-US" sz="1100" dirty="0">
                <a:latin typeface="Times New Roman" charset="0"/>
                <a:ea typeface="Times New Roman" charset="0"/>
                <a:cs typeface="Times New Roman" charset="0"/>
              </a:rPr>
              <a:t>, E.W. </a:t>
            </a:r>
            <a:r>
              <a:rPr lang="en-US" sz="1100" dirty="0" smtClean="0">
                <a:latin typeface="Times New Roman" charset="0"/>
                <a:ea typeface="Times New Roman" charset="0"/>
                <a:cs typeface="Times New Roman" charset="0"/>
              </a:rPr>
              <a:t>Collings, </a:t>
            </a:r>
            <a:r>
              <a:rPr lang="en-US" sz="1100" dirty="0">
                <a:latin typeface="Times New Roman" charset="0"/>
                <a:ea typeface="Times New Roman" charset="0"/>
                <a:cs typeface="Times New Roman" charset="0"/>
              </a:rPr>
              <a:t>ASM Int. Mater. Park. OH. (1994</a:t>
            </a:r>
            <a:r>
              <a:rPr lang="en-US" sz="1100" dirty="0" smtClean="0">
                <a:latin typeface="Times New Roman" charset="0"/>
                <a:ea typeface="Times New Roman" charset="0"/>
                <a:cs typeface="Times New Roman" charset="0"/>
              </a:rPr>
              <a:t>).; </a:t>
            </a:r>
            <a:r>
              <a:rPr lang="en-US" sz="1100" dirty="0">
                <a:latin typeface="Times New Roman" charset="0"/>
                <a:ea typeface="Times New Roman" charset="0"/>
                <a:cs typeface="Times New Roman" charset="0"/>
              </a:rPr>
              <a:t>M.T. Mohammed, Z.A. Khan, A.N. </a:t>
            </a:r>
            <a:r>
              <a:rPr lang="en-US" sz="1100" dirty="0" err="1" smtClean="0">
                <a:latin typeface="Times New Roman" charset="0"/>
                <a:ea typeface="Times New Roman" charset="0"/>
                <a:cs typeface="Times New Roman" charset="0"/>
              </a:rPr>
              <a:t>Siddiquee</a:t>
            </a:r>
            <a:r>
              <a:rPr lang="en-US" sz="1100" dirty="0" smtClean="0">
                <a:latin typeface="Times New Roman" charset="0"/>
                <a:ea typeface="Times New Roman" charset="0"/>
                <a:cs typeface="Times New Roman" charset="0"/>
              </a:rPr>
              <a:t>, </a:t>
            </a:r>
            <a:r>
              <a:rPr lang="en-US" sz="1100" dirty="0">
                <a:latin typeface="Times New Roman" charset="0"/>
                <a:ea typeface="Times New Roman" charset="0"/>
                <a:cs typeface="Times New Roman" charset="0"/>
              </a:rPr>
              <a:t>Int. J. Chem. Mol. </a:t>
            </a:r>
            <a:r>
              <a:rPr lang="en-US" sz="1100" dirty="0" err="1">
                <a:latin typeface="Times New Roman" charset="0"/>
                <a:ea typeface="Times New Roman" charset="0"/>
                <a:cs typeface="Times New Roman" charset="0"/>
              </a:rPr>
              <a:t>Nucl</a:t>
            </a:r>
            <a:r>
              <a:rPr lang="en-US" sz="1100" dirty="0">
                <a:latin typeface="Times New Roman" charset="0"/>
                <a:ea typeface="Times New Roman" charset="0"/>
                <a:cs typeface="Times New Roman" charset="0"/>
              </a:rPr>
              <a:t>. Mater. Metall. Eng. 8 (2014) 788–793</a:t>
            </a:r>
            <a:r>
              <a:rPr lang="en-US" sz="1100" dirty="0" smtClean="0">
                <a:latin typeface="Times New Roman" charset="0"/>
                <a:ea typeface="Times New Roman" charset="0"/>
                <a:cs typeface="Times New Roman" charset="0"/>
              </a:rPr>
              <a:t>.; </a:t>
            </a:r>
            <a:r>
              <a:rPr lang="en-US" sz="1100" dirty="0">
                <a:latin typeface="Times New Roman" charset="0"/>
                <a:ea typeface="Times New Roman" charset="0"/>
                <a:cs typeface="Times New Roman" charset="0"/>
              </a:rPr>
              <a:t>F. </a:t>
            </a:r>
            <a:r>
              <a:rPr lang="en-US" sz="1100" dirty="0" err="1">
                <a:latin typeface="Times New Roman" charset="0"/>
                <a:ea typeface="Times New Roman" charset="0"/>
                <a:cs typeface="Times New Roman" charset="0"/>
              </a:rPr>
              <a:t>Nozoe</a:t>
            </a:r>
            <a:r>
              <a:rPr lang="en-US" sz="1100" dirty="0">
                <a:latin typeface="Times New Roman" charset="0"/>
                <a:ea typeface="Times New Roman" charset="0"/>
                <a:cs typeface="Times New Roman" charset="0"/>
              </a:rPr>
              <a:t>, H. Matsumoto, T.K. Jung, S. Watanabe, T. Saburi, S. </a:t>
            </a:r>
            <a:r>
              <a:rPr lang="en-US" sz="1100" dirty="0" err="1">
                <a:latin typeface="Times New Roman" charset="0"/>
                <a:ea typeface="Times New Roman" charset="0"/>
                <a:cs typeface="Times New Roman" charset="0"/>
              </a:rPr>
              <a:t>Hanada</a:t>
            </a:r>
            <a:r>
              <a:rPr lang="en-US" sz="1100" dirty="0">
                <a:latin typeface="Times New Roman" charset="0"/>
                <a:ea typeface="Times New Roman" charset="0"/>
                <a:cs typeface="Times New Roman" charset="0"/>
              </a:rPr>
              <a:t>, </a:t>
            </a:r>
            <a:r>
              <a:rPr lang="en-US" sz="1100" dirty="0" smtClean="0">
                <a:latin typeface="Times New Roman" charset="0"/>
                <a:ea typeface="Times New Roman" charset="0"/>
                <a:cs typeface="Times New Roman" charset="0"/>
              </a:rPr>
              <a:t>Mater</a:t>
            </a:r>
            <a:r>
              <a:rPr lang="en-US" sz="1100" dirty="0">
                <a:latin typeface="Times New Roman" charset="0"/>
                <a:ea typeface="Times New Roman" charset="0"/>
                <a:cs typeface="Times New Roman" charset="0"/>
              </a:rPr>
              <a:t>. Trans. 48 (2007) </a:t>
            </a:r>
            <a:r>
              <a:rPr lang="en-US" sz="1100" dirty="0" smtClean="0">
                <a:latin typeface="Times New Roman" charset="0"/>
                <a:ea typeface="Times New Roman" charset="0"/>
                <a:cs typeface="Times New Roman" charset="0"/>
              </a:rPr>
              <a:t>3007–3013.; </a:t>
            </a:r>
            <a:r>
              <a:rPr lang="en-US" sz="1100" dirty="0">
                <a:latin typeface="Times New Roman" charset="0"/>
                <a:ea typeface="Times New Roman" charset="0"/>
                <a:cs typeface="Times New Roman" charset="0"/>
              </a:rPr>
              <a:t>M. </a:t>
            </a:r>
            <a:r>
              <a:rPr lang="en-US" sz="1100" dirty="0" err="1">
                <a:latin typeface="Times New Roman" charset="0"/>
                <a:ea typeface="Times New Roman" charset="0"/>
                <a:cs typeface="Times New Roman" charset="0"/>
              </a:rPr>
              <a:t>Niinomi</a:t>
            </a:r>
            <a:r>
              <a:rPr lang="en-US" sz="1100" dirty="0">
                <a:latin typeface="Times New Roman" charset="0"/>
                <a:ea typeface="Times New Roman" charset="0"/>
                <a:cs typeface="Times New Roman" charset="0"/>
              </a:rPr>
              <a:t>, M. </a:t>
            </a:r>
            <a:r>
              <a:rPr lang="en-US" sz="1100" dirty="0" err="1">
                <a:latin typeface="Times New Roman" charset="0"/>
                <a:ea typeface="Times New Roman" charset="0"/>
                <a:cs typeface="Times New Roman" charset="0"/>
              </a:rPr>
              <a:t>Nakai</a:t>
            </a:r>
            <a:r>
              <a:rPr lang="en-US" sz="1100" dirty="0">
                <a:latin typeface="Times New Roman" charset="0"/>
                <a:ea typeface="Times New Roman" charset="0"/>
                <a:cs typeface="Times New Roman" charset="0"/>
              </a:rPr>
              <a:t>, J. </a:t>
            </a:r>
            <a:r>
              <a:rPr lang="en-US" sz="1100" dirty="0" err="1" smtClean="0">
                <a:latin typeface="Times New Roman" charset="0"/>
                <a:ea typeface="Times New Roman" charset="0"/>
                <a:cs typeface="Times New Roman" charset="0"/>
              </a:rPr>
              <a:t>Hieda</a:t>
            </a:r>
            <a:r>
              <a:rPr lang="en-US" sz="1100" dirty="0" smtClean="0">
                <a:latin typeface="Times New Roman" charset="0"/>
                <a:ea typeface="Times New Roman" charset="0"/>
                <a:cs typeface="Times New Roman" charset="0"/>
              </a:rPr>
              <a:t>, </a:t>
            </a:r>
            <a:r>
              <a:rPr lang="en-US" sz="1100" dirty="0" err="1">
                <a:latin typeface="Times New Roman" charset="0"/>
                <a:ea typeface="Times New Roman" charset="0"/>
                <a:cs typeface="Times New Roman" charset="0"/>
              </a:rPr>
              <a:t>Acta</a:t>
            </a:r>
            <a:r>
              <a:rPr lang="en-US" sz="11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1100" dirty="0" err="1">
                <a:latin typeface="Times New Roman" charset="0"/>
                <a:ea typeface="Times New Roman" charset="0"/>
                <a:cs typeface="Times New Roman" charset="0"/>
              </a:rPr>
              <a:t>Biomater</a:t>
            </a:r>
            <a:r>
              <a:rPr lang="en-US" sz="1100" dirty="0">
                <a:latin typeface="Times New Roman" charset="0"/>
                <a:ea typeface="Times New Roman" charset="0"/>
                <a:cs typeface="Times New Roman" charset="0"/>
              </a:rPr>
              <a:t>. 8 (2012) 3888–3903. </a:t>
            </a:r>
          </a:p>
        </p:txBody>
      </p:sp>
    </p:spTree>
    <p:extLst>
      <p:ext uri="{BB962C8B-B14F-4D97-AF65-F5344CB8AC3E}">
        <p14:creationId xmlns:p14="http://schemas.microsoft.com/office/powerpoint/2010/main" val="1197392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Ensuring </a:t>
            </a:r>
            <a:r>
              <a:rPr lang="en-US" smtClean="0">
                <a:latin typeface="Arial" charset="0"/>
                <a:ea typeface="Arial" charset="0"/>
                <a:cs typeface="Arial" charset="0"/>
              </a:rPr>
              <a:t>Database Accuracy</a:t>
            </a:r>
            <a:endParaRPr lang="en-US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22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8216900" y="2324100"/>
            <a:ext cx="32893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Database Comparison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Binary interaction parameters- </a:t>
            </a:r>
            <a:r>
              <a:rPr lang="en-US" dirty="0"/>
              <a:t>0.69 to 14 </a:t>
            </a:r>
            <a:r>
              <a:rPr lang="en-US" dirty="0" err="1"/>
              <a:t>GPa</a:t>
            </a:r>
            <a:r>
              <a:rPr lang="en-US" dirty="0"/>
              <a:t> </a:t>
            </a:r>
            <a:r>
              <a:rPr lang="en-US" dirty="0" smtClean="0"/>
              <a:t> on average variance of 7 </a:t>
            </a:r>
            <a:r>
              <a:rPr lang="en-US" dirty="0" err="1" smtClean="0"/>
              <a:t>Gpa</a:t>
            </a:r>
            <a:endParaRPr lang="en-US" dirty="0" smtClean="0"/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Ternary interaction parameters-</a:t>
            </a:r>
            <a:r>
              <a:rPr lang="en-US" dirty="0"/>
              <a:t>0.39 to 13 </a:t>
            </a:r>
            <a:r>
              <a:rPr lang="en-US" dirty="0" err="1"/>
              <a:t>GPa</a:t>
            </a:r>
            <a:r>
              <a:rPr lang="en-US" dirty="0"/>
              <a:t> </a:t>
            </a:r>
            <a:r>
              <a:rPr lang="en-US" dirty="0" smtClean="0"/>
              <a:t>on average variance of 5 </a:t>
            </a:r>
            <a:r>
              <a:rPr lang="en-US" dirty="0" err="1" smtClean="0"/>
              <a:t>GPa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44450" y="6396335"/>
            <a:ext cx="1101725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M. </a:t>
            </a:r>
            <a:r>
              <a:rPr lang="en-US" sz="1200" dirty="0" err="1">
                <a:latin typeface="Times New Roman" charset="0"/>
                <a:ea typeface="Times New Roman" charset="0"/>
                <a:cs typeface="Times New Roman" charset="0"/>
              </a:rPr>
              <a:t>Tane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, S. Akita, T. Nakano, K. </a:t>
            </a:r>
            <a:r>
              <a:rPr lang="en-US" sz="1200" dirty="0" err="1">
                <a:latin typeface="Times New Roman" charset="0"/>
                <a:ea typeface="Times New Roman" charset="0"/>
                <a:cs typeface="Times New Roman" charset="0"/>
              </a:rPr>
              <a:t>Hagihara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, Y. </a:t>
            </a:r>
            <a:r>
              <a:rPr lang="en-US" sz="1200" dirty="0" err="1">
                <a:latin typeface="Times New Roman" charset="0"/>
                <a:ea typeface="Times New Roman" charset="0"/>
                <a:cs typeface="Times New Roman" charset="0"/>
              </a:rPr>
              <a:t>Umakoshi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, M. </a:t>
            </a:r>
            <a:r>
              <a:rPr lang="en-US" sz="1200" dirty="0" err="1">
                <a:latin typeface="Times New Roman" charset="0"/>
                <a:ea typeface="Times New Roman" charset="0"/>
                <a:cs typeface="Times New Roman" charset="0"/>
              </a:rPr>
              <a:t>Niinomi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, H. Mori, H. </a:t>
            </a:r>
            <a:r>
              <a:rPr lang="en-US" sz="1200" dirty="0" smtClean="0">
                <a:latin typeface="Times New Roman" charset="0"/>
                <a:ea typeface="Times New Roman" charset="0"/>
                <a:cs typeface="Times New Roman" charset="0"/>
              </a:rPr>
              <a:t>Nakajima, </a:t>
            </a:r>
            <a:r>
              <a:rPr lang="en-US" sz="1200" dirty="0" err="1">
                <a:latin typeface="Times New Roman" charset="0"/>
                <a:ea typeface="Times New Roman" charset="0"/>
                <a:cs typeface="Times New Roman" charset="0"/>
              </a:rPr>
              <a:t>Acta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 Mater. 58 (2010) 6790–6798</a:t>
            </a:r>
            <a:r>
              <a:rPr lang="en-US" sz="1200" dirty="0" smtClean="0">
                <a:latin typeface="Times New Roman" charset="0"/>
                <a:ea typeface="Times New Roman" charset="0"/>
                <a:cs typeface="Times New Roman" charset="0"/>
              </a:rPr>
              <a:t>.; 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M.T. Mohammed, Z.A. Khan, A.N. </a:t>
            </a:r>
            <a:r>
              <a:rPr lang="en-US" sz="1200" dirty="0" err="1" smtClean="0">
                <a:latin typeface="Times New Roman" charset="0"/>
                <a:ea typeface="Times New Roman" charset="0"/>
                <a:cs typeface="Times New Roman" charset="0"/>
              </a:rPr>
              <a:t>Siddiquee</a:t>
            </a:r>
            <a:r>
              <a:rPr lang="en-US" sz="1200" dirty="0" smtClean="0">
                <a:latin typeface="Times New Roman" charset="0"/>
                <a:ea typeface="Times New Roman" charset="0"/>
                <a:cs typeface="Times New Roman" charset="0"/>
              </a:rPr>
              <a:t>, 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Int. J. Chem. Mol. </a:t>
            </a:r>
            <a:r>
              <a:rPr lang="en-US" sz="1200" dirty="0" err="1">
                <a:latin typeface="Times New Roman" charset="0"/>
                <a:ea typeface="Times New Roman" charset="0"/>
                <a:cs typeface="Times New Roman" charset="0"/>
              </a:rPr>
              <a:t>Nucl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. Mater. Metall. Eng. 8 (2014) 788–793</a:t>
            </a:r>
            <a:r>
              <a:rPr lang="en-US" sz="1200" dirty="0" smtClean="0">
                <a:latin typeface="Times New Roman" charset="0"/>
                <a:ea typeface="Times New Roman" charset="0"/>
                <a:cs typeface="Times New Roman" charset="0"/>
              </a:rPr>
              <a:t>.; 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M. </a:t>
            </a:r>
            <a:r>
              <a:rPr lang="en-US" sz="1200" dirty="0" err="1">
                <a:latin typeface="Times New Roman" charset="0"/>
                <a:ea typeface="Times New Roman" charset="0"/>
                <a:cs typeface="Times New Roman" charset="0"/>
              </a:rPr>
              <a:t>Geetha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, A.K. Singh, R. </a:t>
            </a:r>
            <a:r>
              <a:rPr lang="en-US" sz="1200" dirty="0" err="1">
                <a:latin typeface="Times New Roman" charset="0"/>
                <a:ea typeface="Times New Roman" charset="0"/>
                <a:cs typeface="Times New Roman" charset="0"/>
              </a:rPr>
              <a:t>Asokamani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, A.K. </a:t>
            </a:r>
            <a:r>
              <a:rPr lang="en-US" sz="1200" dirty="0" err="1" smtClean="0">
                <a:latin typeface="Times New Roman" charset="0"/>
                <a:ea typeface="Times New Roman" charset="0"/>
                <a:cs typeface="Times New Roman" charset="0"/>
              </a:rPr>
              <a:t>Gogia</a:t>
            </a:r>
            <a:r>
              <a:rPr lang="en-US" sz="1200" dirty="0" smtClean="0">
                <a:latin typeface="Times New Roman" charset="0"/>
                <a:ea typeface="Times New Roman" charset="0"/>
                <a:cs typeface="Times New Roman" charset="0"/>
              </a:rPr>
              <a:t>, </a:t>
            </a:r>
            <a:r>
              <a:rPr lang="en-US" sz="1200" dirty="0" err="1">
                <a:latin typeface="Times New Roman" charset="0"/>
                <a:ea typeface="Times New Roman" charset="0"/>
                <a:cs typeface="Times New Roman" charset="0"/>
              </a:rPr>
              <a:t>Prog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. Mater. Sci. 54 (2009) 397–425. 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54724" y="1690688"/>
            <a:ext cx="661555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272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smtClean="0">
                <a:latin typeface="Arial" charset="0"/>
                <a:ea typeface="Arial" charset="0"/>
                <a:cs typeface="Arial" charset="0"/>
              </a:rPr>
              <a:t>Young’s Modulus Mapping from the Database</a:t>
            </a:r>
            <a:endParaRPr lang="en-US" sz="400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23</a:t>
            </a:fld>
            <a:endParaRPr lang="en-US"/>
          </a:p>
        </p:txBody>
      </p:sp>
      <p:pic>
        <p:nvPicPr>
          <p:cNvPr id="7" name="Content Placeholder 9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285713" y="1825625"/>
            <a:ext cx="4954573" cy="4351338"/>
          </a:xfrm>
          <a:prstGeom prst="rect">
            <a:avLst/>
          </a:prstGeom>
        </p:spPr>
      </p:pic>
      <p:pic>
        <p:nvPicPr>
          <p:cNvPr id="10" name="Content Placeholder 9"/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838200" y="1829594"/>
            <a:ext cx="5181600" cy="43434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6538912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R. Otis, Z.-K. </a:t>
            </a:r>
            <a:r>
              <a:rPr lang="en-US" sz="1200" dirty="0" smtClean="0">
                <a:latin typeface="Times New Roman" charset="0"/>
                <a:ea typeface="Times New Roman" charset="0"/>
                <a:cs typeface="Times New Roman" charset="0"/>
              </a:rPr>
              <a:t>Liu, 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J. Open Res. </a:t>
            </a:r>
            <a:r>
              <a:rPr lang="en-US" sz="1200" dirty="0" err="1">
                <a:latin typeface="Times New Roman" charset="0"/>
                <a:ea typeface="Times New Roman" charset="0"/>
                <a:cs typeface="Times New Roman" charset="0"/>
              </a:rPr>
              <a:t>Softw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. 5 (2017) 1–11. </a:t>
            </a:r>
          </a:p>
        </p:txBody>
      </p:sp>
    </p:spTree>
    <p:extLst>
      <p:ext uri="{BB962C8B-B14F-4D97-AF65-F5344CB8AC3E}">
        <p14:creationId xmlns:p14="http://schemas.microsoft.com/office/powerpoint/2010/main" val="49630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Objectives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Study equilibrium phase stability</a:t>
            </a:r>
          </a:p>
          <a:p>
            <a:pPr lvl="1"/>
            <a:r>
              <a:rPr lang="en-US" dirty="0" smtClean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Establish a thermodynamic and elastic database for the </a:t>
            </a:r>
            <a:r>
              <a:rPr lang="en-US" dirty="0" err="1" smtClean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</a:t>
            </a:r>
            <a:r>
              <a:rPr lang="en-US" dirty="0" smtClean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-Mo-</a:t>
            </a:r>
            <a:r>
              <a:rPr lang="en-US" dirty="0" err="1" smtClean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Nb</a:t>
            </a:r>
            <a:r>
              <a:rPr lang="en-US" dirty="0" smtClean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-Sn-Ta-</a:t>
            </a:r>
            <a:r>
              <a:rPr lang="en-US" dirty="0" err="1" smtClean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Zr</a:t>
            </a:r>
            <a:r>
              <a:rPr lang="en-US" dirty="0" smtClean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system</a:t>
            </a:r>
          </a:p>
          <a:p>
            <a:pPr lvl="1"/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Study metastable phase stability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Study the elastic properties, phase stability and transformation of </a:t>
            </a:r>
            <a:r>
              <a:rPr lang="el-GR" dirty="0" smtClean="0">
                <a:latin typeface="Arial" panose="020B0604020202020204" pitchFamily="34" charset="0"/>
                <a:cs typeface="Arial" panose="020B0604020202020204" pitchFamily="34" charset="0"/>
              </a:rPr>
              <a:t>α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” and </a:t>
            </a:r>
            <a:r>
              <a:rPr lang="el-GR" dirty="0" smtClean="0">
                <a:latin typeface="Arial" panose="020B0604020202020204" pitchFamily="34" charset="0"/>
                <a:cs typeface="Arial" panose="020B0604020202020204" pitchFamily="34" charset="0"/>
              </a:rPr>
              <a:t>ω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phases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412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6891"/>
            <a:ext cx="10515600" cy="1089799"/>
          </a:xfrm>
        </p:spPr>
        <p:txBody>
          <a:bodyPr>
            <a:normAutofit/>
          </a:bodyPr>
          <a:lstStyle/>
          <a:p>
            <a:r>
              <a:rPr lang="en-U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Metastable phase formation-effects </a:t>
            </a:r>
            <a:r>
              <a:rPr lang="en-US" sz="4000" i="1" dirty="0" smtClean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endParaRPr lang="en-US" sz="40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25</a:t>
            </a:fld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/>
          <a:srcRect l="84288" t="36724" r="1322" b="32223"/>
          <a:stretch/>
        </p:blipFill>
        <p:spPr>
          <a:xfrm>
            <a:off x="66554" y="2895439"/>
            <a:ext cx="1250066" cy="195612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5703838"/>
            <a:ext cx="1098550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smtClean="0">
                <a:latin typeface="Times New Roman" charset="0"/>
                <a:ea typeface="Times New Roman" charset="0"/>
                <a:cs typeface="Times New Roman" charset="0"/>
              </a:rPr>
              <a:t>Y. L. Zhou, M. </a:t>
            </a:r>
            <a:r>
              <a:rPr lang="en-US" sz="1100" dirty="0" err="1" smtClean="0">
                <a:latin typeface="Times New Roman" charset="0"/>
                <a:ea typeface="Times New Roman" charset="0"/>
                <a:cs typeface="Times New Roman" charset="0"/>
              </a:rPr>
              <a:t>Niinomi</a:t>
            </a:r>
            <a:r>
              <a:rPr lang="en-US" sz="1100" dirty="0" smtClean="0">
                <a:latin typeface="Times New Roman" charset="0"/>
                <a:ea typeface="Times New Roman" charset="0"/>
                <a:cs typeface="Times New Roman" charset="0"/>
              </a:rPr>
              <a:t>, and T. </a:t>
            </a:r>
            <a:r>
              <a:rPr lang="en-US" sz="1100" dirty="0" err="1" smtClean="0">
                <a:latin typeface="Times New Roman" charset="0"/>
                <a:ea typeface="Times New Roman" charset="0"/>
                <a:cs typeface="Times New Roman" charset="0"/>
              </a:rPr>
              <a:t>Akahori</a:t>
            </a:r>
            <a:r>
              <a:rPr lang="en-US" sz="1100" dirty="0" smtClean="0">
                <a:latin typeface="Times New Roman" charset="0"/>
                <a:ea typeface="Times New Roman" charset="0"/>
                <a:cs typeface="Times New Roman" charset="0"/>
              </a:rPr>
              <a:t>, </a:t>
            </a:r>
            <a:r>
              <a:rPr lang="en-US" sz="1100" i="1" dirty="0" smtClean="0">
                <a:latin typeface="Times New Roman" charset="0"/>
                <a:ea typeface="Times New Roman" charset="0"/>
                <a:cs typeface="Times New Roman" charset="0"/>
              </a:rPr>
              <a:t>Mater. Sci. Eng. A</a:t>
            </a:r>
            <a:r>
              <a:rPr lang="en-US" sz="1100" dirty="0" smtClean="0">
                <a:latin typeface="Times New Roman" charset="0"/>
                <a:ea typeface="Times New Roman" charset="0"/>
                <a:cs typeface="Times New Roman" charset="0"/>
              </a:rPr>
              <a:t>, vol. 371, no. 1–2, pp. 283–290, Apr. 2004.; Y.-L. Zhou and M. </a:t>
            </a:r>
            <a:r>
              <a:rPr lang="en-US" sz="1100" dirty="0" err="1" smtClean="0">
                <a:latin typeface="Times New Roman" charset="0"/>
                <a:ea typeface="Times New Roman" charset="0"/>
                <a:cs typeface="Times New Roman" charset="0"/>
              </a:rPr>
              <a:t>Niinomi</a:t>
            </a:r>
            <a:r>
              <a:rPr lang="en-US" sz="1100" dirty="0" smtClean="0">
                <a:latin typeface="Times New Roman" charset="0"/>
                <a:ea typeface="Times New Roman" charset="0"/>
                <a:cs typeface="Times New Roman" charset="0"/>
              </a:rPr>
              <a:t>, </a:t>
            </a:r>
            <a:r>
              <a:rPr lang="en-US" sz="1100" i="1" dirty="0" smtClean="0">
                <a:latin typeface="Times New Roman" charset="0"/>
                <a:ea typeface="Times New Roman" charset="0"/>
                <a:cs typeface="Times New Roman" charset="0"/>
              </a:rPr>
              <a:t>Mater. Sci. Eng. C</a:t>
            </a:r>
            <a:r>
              <a:rPr lang="en-US" sz="1100" dirty="0" smtClean="0">
                <a:latin typeface="Times New Roman" charset="0"/>
                <a:ea typeface="Times New Roman" charset="0"/>
                <a:cs typeface="Times New Roman" charset="0"/>
              </a:rPr>
              <a:t>, vol. 29, no. 3, pp. 1061–1065, Apr. 2009.; H. </a:t>
            </a:r>
            <a:r>
              <a:rPr lang="en-US" sz="1100" dirty="0" err="1" smtClean="0">
                <a:latin typeface="Times New Roman" charset="0"/>
                <a:ea typeface="Times New Roman" charset="0"/>
                <a:cs typeface="Times New Roman" charset="0"/>
              </a:rPr>
              <a:t>Ikehata</a:t>
            </a:r>
            <a:r>
              <a:rPr lang="en-US" sz="1100" dirty="0" smtClean="0">
                <a:latin typeface="Times New Roman" charset="0"/>
                <a:ea typeface="Times New Roman" charset="0"/>
                <a:cs typeface="Times New Roman" charset="0"/>
              </a:rPr>
              <a:t>, N. </a:t>
            </a:r>
            <a:r>
              <a:rPr lang="en-US" sz="1100" dirty="0" err="1" smtClean="0">
                <a:latin typeface="Times New Roman" charset="0"/>
                <a:ea typeface="Times New Roman" charset="0"/>
                <a:cs typeface="Times New Roman" charset="0"/>
              </a:rPr>
              <a:t>Nagasako</a:t>
            </a:r>
            <a:r>
              <a:rPr lang="en-US" sz="1100" dirty="0" smtClean="0">
                <a:latin typeface="Times New Roman" charset="0"/>
                <a:ea typeface="Times New Roman" charset="0"/>
                <a:cs typeface="Times New Roman" charset="0"/>
              </a:rPr>
              <a:t>, T. </a:t>
            </a:r>
            <a:r>
              <a:rPr lang="en-US" sz="1100" dirty="0" err="1" smtClean="0">
                <a:latin typeface="Times New Roman" charset="0"/>
                <a:ea typeface="Times New Roman" charset="0"/>
                <a:cs typeface="Times New Roman" charset="0"/>
              </a:rPr>
              <a:t>Furuta</a:t>
            </a:r>
            <a:r>
              <a:rPr lang="en-US" sz="1100" dirty="0" smtClean="0">
                <a:latin typeface="Times New Roman" charset="0"/>
                <a:ea typeface="Times New Roman" charset="0"/>
                <a:cs typeface="Times New Roman" charset="0"/>
              </a:rPr>
              <a:t>, A. Fukumoto, K. Miwa, and T. Saito, </a:t>
            </a:r>
            <a:r>
              <a:rPr lang="en-US" sz="1100" i="1" dirty="0" smtClean="0">
                <a:latin typeface="Times New Roman" charset="0"/>
                <a:ea typeface="Times New Roman" charset="0"/>
                <a:cs typeface="Times New Roman" charset="0"/>
              </a:rPr>
              <a:t>Phys. Rev. B</a:t>
            </a:r>
            <a:r>
              <a:rPr lang="en-US" sz="1100" dirty="0" smtClean="0">
                <a:latin typeface="Times New Roman" charset="0"/>
                <a:ea typeface="Times New Roman" charset="0"/>
                <a:cs typeface="Times New Roman" charset="0"/>
              </a:rPr>
              <a:t>, vol. 70, no. 17, p. 174113, 2004.; S. G. </a:t>
            </a:r>
            <a:r>
              <a:rPr lang="en-US" sz="1100" dirty="0" err="1" smtClean="0">
                <a:latin typeface="Times New Roman" charset="0"/>
                <a:ea typeface="Times New Roman" charset="0"/>
                <a:cs typeface="Times New Roman" charset="0"/>
              </a:rPr>
              <a:t>Fedotov</a:t>
            </a:r>
            <a:r>
              <a:rPr lang="en-US" sz="1100" dirty="0" smtClean="0">
                <a:latin typeface="Times New Roman" charset="0"/>
                <a:ea typeface="Times New Roman" charset="0"/>
                <a:cs typeface="Times New Roman" charset="0"/>
              </a:rPr>
              <a:t>, T. V. </a:t>
            </a:r>
            <a:r>
              <a:rPr lang="en-US" sz="1100" dirty="0" err="1" smtClean="0">
                <a:latin typeface="Times New Roman" charset="0"/>
                <a:ea typeface="Times New Roman" charset="0"/>
                <a:cs typeface="Times New Roman" charset="0"/>
              </a:rPr>
              <a:t>Chelidze</a:t>
            </a:r>
            <a:r>
              <a:rPr lang="en-US" sz="1100" dirty="0" smtClean="0">
                <a:latin typeface="Times New Roman" charset="0"/>
                <a:ea typeface="Times New Roman" charset="0"/>
                <a:cs typeface="Times New Roman" charset="0"/>
              </a:rPr>
              <a:t>, Y. K. </a:t>
            </a:r>
            <a:r>
              <a:rPr lang="en-US" sz="1100" dirty="0" err="1" smtClean="0">
                <a:latin typeface="Times New Roman" charset="0"/>
                <a:ea typeface="Times New Roman" charset="0"/>
                <a:cs typeface="Times New Roman" charset="0"/>
              </a:rPr>
              <a:t>Kovneristyy</a:t>
            </a:r>
            <a:r>
              <a:rPr lang="en-US" sz="1100" dirty="0" smtClean="0">
                <a:latin typeface="Times New Roman" charset="0"/>
                <a:ea typeface="Times New Roman" charset="0"/>
                <a:cs typeface="Times New Roman" charset="0"/>
              </a:rPr>
              <a:t>, and V. </a:t>
            </a:r>
            <a:r>
              <a:rPr lang="en-US" sz="1100" dirty="0" err="1" smtClean="0">
                <a:latin typeface="Times New Roman" charset="0"/>
                <a:ea typeface="Times New Roman" charset="0"/>
                <a:cs typeface="Times New Roman" charset="0"/>
              </a:rPr>
              <a:t>Sanadze</a:t>
            </a:r>
            <a:r>
              <a:rPr lang="en-US" sz="1100" dirty="0" smtClean="0">
                <a:latin typeface="Times New Roman" charset="0"/>
                <a:ea typeface="Times New Roman" charset="0"/>
                <a:cs typeface="Times New Roman" charset="0"/>
              </a:rPr>
              <a:t>, </a:t>
            </a:r>
            <a:r>
              <a:rPr lang="en-US" sz="1100" i="1" dirty="0" smtClean="0">
                <a:latin typeface="Times New Roman" charset="0"/>
                <a:ea typeface="Times New Roman" charset="0"/>
                <a:cs typeface="Times New Roman" charset="0"/>
              </a:rPr>
              <a:t>Phys. Met. Met.</a:t>
            </a:r>
            <a:r>
              <a:rPr lang="en-US" sz="1100" dirty="0" smtClean="0">
                <a:latin typeface="Times New Roman" charset="0"/>
                <a:ea typeface="Times New Roman" charset="0"/>
                <a:cs typeface="Times New Roman" charset="0"/>
              </a:rPr>
              <a:t>, vol. 60, no. 3, pp. 139–143, 1985.; S. G. </a:t>
            </a:r>
            <a:r>
              <a:rPr lang="en-US" sz="1100" dirty="0" err="1" smtClean="0">
                <a:latin typeface="Times New Roman" charset="0"/>
                <a:ea typeface="Times New Roman" charset="0"/>
                <a:cs typeface="Times New Roman" charset="0"/>
              </a:rPr>
              <a:t>Fedotov</a:t>
            </a:r>
            <a:r>
              <a:rPr lang="en-US" sz="1100" dirty="0" smtClean="0">
                <a:latin typeface="Times New Roman" charset="0"/>
                <a:ea typeface="Times New Roman" charset="0"/>
                <a:cs typeface="Times New Roman" charset="0"/>
              </a:rPr>
              <a:t> and O. K. </a:t>
            </a:r>
            <a:r>
              <a:rPr lang="en-US" sz="1100" dirty="0" err="1" smtClean="0">
                <a:latin typeface="Times New Roman" charset="0"/>
                <a:ea typeface="Times New Roman" charset="0"/>
                <a:cs typeface="Times New Roman" charset="0"/>
              </a:rPr>
              <a:t>Belousov</a:t>
            </a:r>
            <a:r>
              <a:rPr lang="en-US" sz="1100" dirty="0" smtClean="0">
                <a:latin typeface="Times New Roman" charset="0"/>
                <a:ea typeface="Times New Roman" charset="0"/>
                <a:cs typeface="Times New Roman" charset="0"/>
              </a:rPr>
              <a:t>, </a:t>
            </a:r>
            <a:r>
              <a:rPr lang="en-US" sz="1100" i="1" dirty="0" err="1" smtClean="0">
                <a:latin typeface="Times New Roman" charset="0"/>
                <a:ea typeface="Times New Roman" charset="0"/>
                <a:cs typeface="Times New Roman" charset="0"/>
              </a:rPr>
              <a:t>Dokl</a:t>
            </a:r>
            <a:r>
              <a:rPr lang="en-US" sz="1100" i="1" dirty="0" smtClean="0">
                <a:latin typeface="Times New Roman" charset="0"/>
                <a:ea typeface="Times New Roman" charset="0"/>
                <a:cs typeface="Times New Roman" charset="0"/>
              </a:rPr>
              <a:t>. </a:t>
            </a:r>
            <a:r>
              <a:rPr lang="en-US" sz="1100" i="1" dirty="0" err="1" smtClean="0">
                <a:latin typeface="Times New Roman" charset="0"/>
                <a:ea typeface="Times New Roman" charset="0"/>
                <a:cs typeface="Times New Roman" charset="0"/>
              </a:rPr>
              <a:t>Akad</a:t>
            </a:r>
            <a:r>
              <a:rPr lang="en-US" sz="1100" i="1" dirty="0" smtClean="0">
                <a:latin typeface="Times New Roman" charset="0"/>
                <a:ea typeface="Times New Roman" charset="0"/>
                <a:cs typeface="Times New Roman" charset="0"/>
              </a:rPr>
              <a:t>. </a:t>
            </a:r>
            <a:r>
              <a:rPr lang="en-US" sz="1100" i="1" dirty="0" err="1" smtClean="0">
                <a:latin typeface="Times New Roman" charset="0"/>
                <a:ea typeface="Times New Roman" charset="0"/>
                <a:cs typeface="Times New Roman" charset="0"/>
              </a:rPr>
              <a:t>Nauk</a:t>
            </a:r>
            <a:r>
              <a:rPr lang="en-US" sz="1100" i="1" dirty="0" smtClean="0">
                <a:latin typeface="Times New Roman" charset="0"/>
                <a:ea typeface="Times New Roman" charset="0"/>
                <a:cs typeface="Times New Roman" charset="0"/>
              </a:rPr>
              <a:t> SSSR</a:t>
            </a:r>
            <a:r>
              <a:rPr lang="en-US" sz="1100" dirty="0" smtClean="0">
                <a:latin typeface="Times New Roman" charset="0"/>
                <a:ea typeface="Times New Roman" charset="0"/>
                <a:cs typeface="Times New Roman" charset="0"/>
              </a:rPr>
              <a:t>, vol. 150, no. 1, p. 77-, 1963.; C. Y. Wu, Y. H. Xin, X. F. Wang, and J. G. Lin, </a:t>
            </a:r>
            <a:r>
              <a:rPr lang="en-US" sz="1100" i="1" dirty="0" smtClean="0">
                <a:latin typeface="Times New Roman" charset="0"/>
                <a:ea typeface="Times New Roman" charset="0"/>
                <a:cs typeface="Times New Roman" charset="0"/>
              </a:rPr>
              <a:t>Solid State Sci.</a:t>
            </a:r>
            <a:r>
              <a:rPr lang="en-US" sz="1100" dirty="0" smtClean="0">
                <a:latin typeface="Times New Roman" charset="0"/>
                <a:ea typeface="Times New Roman" charset="0"/>
                <a:cs typeface="Times New Roman" charset="0"/>
              </a:rPr>
              <a:t>, vol. 12, no. 12, pp. 2120–2124, Dec. 2010.; A. N. </a:t>
            </a:r>
            <a:r>
              <a:rPr lang="en-US" sz="1100" dirty="0" err="1" smtClean="0">
                <a:latin typeface="Times New Roman" charset="0"/>
                <a:ea typeface="Times New Roman" charset="0"/>
                <a:cs typeface="Times New Roman" charset="0"/>
              </a:rPr>
              <a:t>Timoshevskii</a:t>
            </a:r>
            <a:r>
              <a:rPr lang="en-US" sz="1100" dirty="0" smtClean="0">
                <a:latin typeface="Times New Roman" charset="0"/>
                <a:ea typeface="Times New Roman" charset="0"/>
                <a:cs typeface="Times New Roman" charset="0"/>
              </a:rPr>
              <a:t>, S. O. </a:t>
            </a:r>
            <a:r>
              <a:rPr lang="en-US" sz="1100" dirty="0" err="1" smtClean="0">
                <a:latin typeface="Times New Roman" charset="0"/>
                <a:ea typeface="Times New Roman" charset="0"/>
                <a:cs typeface="Times New Roman" charset="0"/>
              </a:rPr>
              <a:t>Yablonovskii</a:t>
            </a:r>
            <a:r>
              <a:rPr lang="en-US" sz="1100" dirty="0" smtClean="0">
                <a:latin typeface="Times New Roman" charset="0"/>
                <a:ea typeface="Times New Roman" charset="0"/>
                <a:cs typeface="Times New Roman" charset="0"/>
              </a:rPr>
              <a:t>, and O. M. </a:t>
            </a:r>
            <a:r>
              <a:rPr lang="en-US" sz="1100" dirty="0" err="1" smtClean="0">
                <a:latin typeface="Times New Roman" charset="0"/>
                <a:ea typeface="Times New Roman" charset="0"/>
                <a:cs typeface="Times New Roman" charset="0"/>
              </a:rPr>
              <a:t>Ivasishin</a:t>
            </a:r>
            <a:r>
              <a:rPr lang="en-US" sz="1100" dirty="0" smtClean="0">
                <a:latin typeface="Times New Roman" charset="0"/>
                <a:ea typeface="Times New Roman" charset="0"/>
                <a:cs typeface="Times New Roman" charset="0"/>
              </a:rPr>
              <a:t>, </a:t>
            </a:r>
            <a:r>
              <a:rPr lang="en-US" sz="1100" i="1" dirty="0" err="1" smtClean="0">
                <a:latin typeface="Times New Roman" charset="0"/>
                <a:ea typeface="Times New Roman" charset="0"/>
                <a:cs typeface="Times New Roman" charset="0"/>
              </a:rPr>
              <a:t>arXiv</a:t>
            </a:r>
            <a:r>
              <a:rPr lang="en-US" sz="1100" i="1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1100" i="1" dirty="0" err="1" smtClean="0">
                <a:latin typeface="Times New Roman" charset="0"/>
                <a:ea typeface="Times New Roman" charset="0"/>
                <a:cs typeface="Times New Roman" charset="0"/>
              </a:rPr>
              <a:t>Prepr</a:t>
            </a:r>
            <a:r>
              <a:rPr lang="en-US" sz="1100" i="1" dirty="0" smtClean="0">
                <a:latin typeface="Times New Roman" charset="0"/>
                <a:ea typeface="Times New Roman" charset="0"/>
                <a:cs typeface="Times New Roman" charset="0"/>
              </a:rPr>
              <a:t>. arXiv1111.7182</a:t>
            </a:r>
            <a:r>
              <a:rPr lang="en-US" sz="1100" dirty="0" smtClean="0">
                <a:latin typeface="Times New Roman" charset="0"/>
                <a:ea typeface="Times New Roman" charset="0"/>
                <a:cs typeface="Times New Roman" charset="0"/>
              </a:rPr>
              <a:t>, 2011.; T. Ozaki, H. Matsumoto, S. Watanabe, and S. </a:t>
            </a:r>
            <a:r>
              <a:rPr lang="en-US" sz="1100" dirty="0" err="1" smtClean="0">
                <a:latin typeface="Times New Roman" charset="0"/>
                <a:ea typeface="Times New Roman" charset="0"/>
                <a:cs typeface="Times New Roman" charset="0"/>
              </a:rPr>
              <a:t>Hanada</a:t>
            </a:r>
            <a:r>
              <a:rPr lang="en-US" sz="1100" dirty="0" smtClean="0">
                <a:latin typeface="Times New Roman" charset="0"/>
                <a:ea typeface="Times New Roman" charset="0"/>
                <a:cs typeface="Times New Roman" charset="0"/>
              </a:rPr>
              <a:t>, </a:t>
            </a:r>
            <a:r>
              <a:rPr lang="en-US" sz="1100" i="1" dirty="0" smtClean="0">
                <a:latin typeface="Times New Roman" charset="0"/>
                <a:ea typeface="Times New Roman" charset="0"/>
                <a:cs typeface="Times New Roman" charset="0"/>
              </a:rPr>
              <a:t>Mater. Trans.</a:t>
            </a:r>
            <a:r>
              <a:rPr lang="en-US" sz="1100" dirty="0" smtClean="0">
                <a:latin typeface="Times New Roman" charset="0"/>
                <a:ea typeface="Times New Roman" charset="0"/>
                <a:cs typeface="Times New Roman" charset="0"/>
              </a:rPr>
              <a:t>, vol. 45, no. 8, pp. 2776–2779, 2004.; M. </a:t>
            </a:r>
            <a:r>
              <a:rPr lang="en-US" sz="1100" dirty="0" err="1" smtClean="0">
                <a:latin typeface="Times New Roman" charset="0"/>
                <a:ea typeface="Times New Roman" charset="0"/>
                <a:cs typeface="Times New Roman" charset="0"/>
              </a:rPr>
              <a:t>Friák</a:t>
            </a:r>
            <a:r>
              <a:rPr lang="en-US" sz="11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1100" i="1" dirty="0" smtClean="0">
                <a:latin typeface="Times New Roman" charset="0"/>
                <a:ea typeface="Times New Roman" charset="0"/>
                <a:cs typeface="Times New Roman" charset="0"/>
              </a:rPr>
              <a:t>et al.</a:t>
            </a:r>
            <a:r>
              <a:rPr lang="en-US" sz="1100" dirty="0" smtClean="0">
                <a:latin typeface="Times New Roman" charset="0"/>
                <a:ea typeface="Times New Roman" charset="0"/>
                <a:cs typeface="Times New Roman" charset="0"/>
              </a:rPr>
              <a:t>, </a:t>
            </a:r>
            <a:r>
              <a:rPr lang="en-US" sz="1100" i="1" dirty="0" smtClean="0">
                <a:latin typeface="Times New Roman" charset="0"/>
                <a:ea typeface="Times New Roman" charset="0"/>
                <a:cs typeface="Times New Roman" charset="0"/>
              </a:rPr>
              <a:t>Materials (Basel).</a:t>
            </a:r>
            <a:r>
              <a:rPr lang="en-US" sz="1100" dirty="0" smtClean="0">
                <a:latin typeface="Times New Roman" charset="0"/>
                <a:ea typeface="Times New Roman" charset="0"/>
                <a:cs typeface="Times New Roman" charset="0"/>
              </a:rPr>
              <a:t>, vol. 5, no. 10, pp. 1853–1872, 2012.; R. </a:t>
            </a:r>
            <a:r>
              <a:rPr lang="en-US" sz="1100" dirty="0" err="1" smtClean="0">
                <a:latin typeface="Times New Roman" charset="0"/>
                <a:ea typeface="Times New Roman" charset="0"/>
                <a:cs typeface="Times New Roman" charset="0"/>
              </a:rPr>
              <a:t>Karre</a:t>
            </a:r>
            <a:r>
              <a:rPr lang="en-US" sz="1100" dirty="0" smtClean="0">
                <a:latin typeface="Times New Roman" charset="0"/>
                <a:ea typeface="Times New Roman" charset="0"/>
                <a:cs typeface="Times New Roman" charset="0"/>
              </a:rPr>
              <a:t>, M. K. </a:t>
            </a:r>
            <a:r>
              <a:rPr lang="en-US" sz="1100" dirty="0" err="1" smtClean="0">
                <a:latin typeface="Times New Roman" charset="0"/>
                <a:ea typeface="Times New Roman" charset="0"/>
                <a:cs typeface="Times New Roman" charset="0"/>
              </a:rPr>
              <a:t>Niranjan</a:t>
            </a:r>
            <a:r>
              <a:rPr lang="en-US" sz="1100" dirty="0" smtClean="0">
                <a:latin typeface="Times New Roman" charset="0"/>
                <a:ea typeface="Times New Roman" charset="0"/>
                <a:cs typeface="Times New Roman" charset="0"/>
              </a:rPr>
              <a:t>, and S. R. </a:t>
            </a:r>
            <a:r>
              <a:rPr lang="en-US" sz="1100" dirty="0" err="1" smtClean="0">
                <a:latin typeface="Times New Roman" charset="0"/>
                <a:ea typeface="Times New Roman" charset="0"/>
                <a:cs typeface="Times New Roman" charset="0"/>
              </a:rPr>
              <a:t>Dey</a:t>
            </a:r>
            <a:r>
              <a:rPr lang="en-US" sz="1100" dirty="0" smtClean="0">
                <a:latin typeface="Times New Roman" charset="0"/>
                <a:ea typeface="Times New Roman" charset="0"/>
                <a:cs typeface="Times New Roman" charset="0"/>
              </a:rPr>
              <a:t>, </a:t>
            </a:r>
            <a:r>
              <a:rPr lang="en-US" sz="1100" i="1" dirty="0" smtClean="0">
                <a:latin typeface="Times New Roman" charset="0"/>
                <a:ea typeface="Times New Roman" charset="0"/>
                <a:cs typeface="Times New Roman" charset="0"/>
              </a:rPr>
              <a:t>Mater. Sci. Eng. C</a:t>
            </a:r>
            <a:r>
              <a:rPr lang="en-US" sz="1100" dirty="0" smtClean="0">
                <a:latin typeface="Times New Roman" charset="0"/>
                <a:ea typeface="Times New Roman" charset="0"/>
                <a:cs typeface="Times New Roman" charset="0"/>
              </a:rPr>
              <a:t>, vol. 50, pp. 52–58, May 2015.; </a:t>
            </a:r>
            <a:r>
              <a:rPr lang="en-US" sz="1100" dirty="0">
                <a:latin typeface="Times New Roman" charset="0"/>
                <a:ea typeface="Times New Roman" charset="0"/>
                <a:cs typeface="Times New Roman" charset="0"/>
              </a:rPr>
              <a:t>H. Matsumoto, S. Watanabe, N. </a:t>
            </a:r>
            <a:r>
              <a:rPr lang="en-US" sz="1100" dirty="0" err="1">
                <a:latin typeface="Times New Roman" charset="0"/>
                <a:ea typeface="Times New Roman" charset="0"/>
                <a:cs typeface="Times New Roman" charset="0"/>
              </a:rPr>
              <a:t>Masahashi</a:t>
            </a:r>
            <a:r>
              <a:rPr lang="en-US" sz="1100" dirty="0">
                <a:latin typeface="Times New Roman" charset="0"/>
                <a:ea typeface="Times New Roman" charset="0"/>
                <a:cs typeface="Times New Roman" charset="0"/>
              </a:rPr>
              <a:t>, and S. </a:t>
            </a:r>
            <a:r>
              <a:rPr lang="en-US" sz="1100" dirty="0" err="1">
                <a:latin typeface="Times New Roman" charset="0"/>
                <a:ea typeface="Times New Roman" charset="0"/>
                <a:cs typeface="Times New Roman" charset="0"/>
              </a:rPr>
              <a:t>Hanada</a:t>
            </a:r>
            <a:r>
              <a:rPr lang="en-US" sz="1100" dirty="0">
                <a:latin typeface="Times New Roman" charset="0"/>
                <a:ea typeface="Times New Roman" charset="0"/>
                <a:cs typeface="Times New Roman" charset="0"/>
              </a:rPr>
              <a:t>, </a:t>
            </a:r>
            <a:r>
              <a:rPr lang="en-US" sz="1100" i="1" dirty="0" smtClean="0">
                <a:latin typeface="Times New Roman" charset="0"/>
                <a:ea typeface="Times New Roman" charset="0"/>
                <a:cs typeface="Times New Roman" charset="0"/>
              </a:rPr>
              <a:t>Metall</a:t>
            </a:r>
            <a:r>
              <a:rPr lang="en-US" sz="1100" i="1" dirty="0">
                <a:latin typeface="Times New Roman" charset="0"/>
                <a:ea typeface="Times New Roman" charset="0"/>
                <a:cs typeface="Times New Roman" charset="0"/>
              </a:rPr>
              <a:t>. Mater. Trans. A</a:t>
            </a:r>
            <a:r>
              <a:rPr lang="en-US" sz="1100" dirty="0">
                <a:latin typeface="Times New Roman" charset="0"/>
                <a:ea typeface="Times New Roman" charset="0"/>
                <a:cs typeface="Times New Roman" charset="0"/>
              </a:rPr>
              <a:t>, vol. 37, no. 11, pp. 3239–3249, </a:t>
            </a:r>
            <a:r>
              <a:rPr lang="en-US" sz="1100" dirty="0" smtClean="0">
                <a:latin typeface="Times New Roman" charset="0"/>
                <a:ea typeface="Times New Roman" charset="0"/>
                <a:cs typeface="Times New Roman" charset="0"/>
              </a:rPr>
              <a:t>2006.</a:t>
            </a:r>
            <a:endParaRPr lang="en-US" sz="11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316620" y="1136690"/>
            <a:ext cx="4991100" cy="4343400"/>
          </a:xfrm>
          <a:prstGeom prst="rect">
            <a:avLst/>
          </a:prstGeom>
        </p:spPr>
      </p:pic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517932" y="1132721"/>
            <a:ext cx="517593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79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25738"/>
          </a:xfrm>
        </p:spPr>
        <p:txBody>
          <a:bodyPr/>
          <a:lstStyle/>
          <a:p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Ti-Nb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Elastic Data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87052" y="1090864"/>
            <a:ext cx="6281632" cy="5265486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26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0" y="6596390"/>
            <a:ext cx="104201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H.Y. Kim, Y. 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Ikehara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, J.I. Kim, H. 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Hosoda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, S. </a:t>
            </a:r>
            <a:r>
              <a:rPr 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Miyazaki, 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Acta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Mater. 54 (2006) </a:t>
            </a:r>
            <a:r>
              <a:rPr 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2419–2429.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/>
          <a:srcRect l="76657" t="41431" r="2569" b="31998"/>
          <a:stretch/>
        </p:blipFill>
        <p:spPr>
          <a:xfrm>
            <a:off x="1084164" y="2861838"/>
            <a:ext cx="1602888" cy="1723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697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>
                <a:latin typeface="Arial" charset="0"/>
                <a:ea typeface="Arial" charset="0"/>
                <a:cs typeface="Arial" charset="0"/>
              </a:rPr>
              <a:t>Young’s Modulus predicted with </a:t>
            </a:r>
            <a:r>
              <a:rPr lang="en-US" sz="3600" smtClean="0">
                <a:latin typeface="Arial" charset="0"/>
                <a:ea typeface="Arial" charset="0"/>
                <a:cs typeface="Arial" charset="0"/>
              </a:rPr>
              <a:t>phase fractions</a:t>
            </a:r>
            <a:endParaRPr lang="en-US" sz="36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All hcp &lt; 10 at. % </a:t>
            </a:r>
            <a:r>
              <a:rPr lang="en-US" dirty="0" err="1" smtClean="0"/>
              <a:t>Nb</a:t>
            </a:r>
            <a:endParaRPr lang="en-US" dirty="0" smtClean="0"/>
          </a:p>
          <a:p>
            <a:pPr lvl="1"/>
            <a:r>
              <a:rPr lang="en-US" dirty="0" smtClean="0"/>
              <a:t>Predicted within 8 </a:t>
            </a:r>
            <a:r>
              <a:rPr lang="en-US" dirty="0" err="1" smtClean="0"/>
              <a:t>Gpa</a:t>
            </a:r>
            <a:endParaRPr lang="en-US" dirty="0" smtClean="0"/>
          </a:p>
          <a:p>
            <a:r>
              <a:rPr lang="en-US" dirty="0" smtClean="0"/>
              <a:t>10-30 at. % </a:t>
            </a:r>
            <a:r>
              <a:rPr lang="en-US" dirty="0" err="1" smtClean="0"/>
              <a:t>Nb</a:t>
            </a:r>
            <a:r>
              <a:rPr lang="en-US" dirty="0" smtClean="0"/>
              <a:t> mixture</a:t>
            </a:r>
          </a:p>
          <a:p>
            <a:pPr lvl="1"/>
            <a:r>
              <a:rPr lang="en-US" dirty="0" err="1"/>
              <a:t>b</a:t>
            </a:r>
            <a:r>
              <a:rPr lang="en-US" dirty="0" err="1" smtClean="0"/>
              <a:t>cc+alpha</a:t>
            </a:r>
            <a:r>
              <a:rPr lang="en-US" dirty="0" smtClean="0"/>
              <a:t>”</a:t>
            </a:r>
          </a:p>
          <a:p>
            <a:pPr lvl="2"/>
            <a:r>
              <a:rPr lang="en-US" dirty="0" smtClean="0"/>
              <a:t>Predicted within 0.52 </a:t>
            </a:r>
            <a:r>
              <a:rPr lang="en-US" dirty="0" err="1" smtClean="0"/>
              <a:t>Gpa</a:t>
            </a:r>
            <a:endParaRPr lang="en-US" dirty="0" smtClean="0"/>
          </a:p>
          <a:p>
            <a:pPr lvl="1"/>
            <a:r>
              <a:rPr lang="en-US" dirty="0" err="1" smtClean="0"/>
              <a:t>hcp+bcc</a:t>
            </a:r>
            <a:endParaRPr lang="en-US" dirty="0" smtClean="0"/>
          </a:p>
          <a:p>
            <a:pPr lvl="2"/>
            <a:r>
              <a:rPr lang="en-US" dirty="0" smtClean="0"/>
              <a:t>Predicted within 22 </a:t>
            </a:r>
            <a:r>
              <a:rPr lang="en-US" dirty="0" err="1" smtClean="0"/>
              <a:t>Gpa</a:t>
            </a:r>
            <a:endParaRPr lang="en-US" dirty="0" smtClean="0"/>
          </a:p>
          <a:p>
            <a:r>
              <a:rPr lang="en-US" dirty="0" smtClean="0"/>
              <a:t>All bcc &gt; 30 at. % </a:t>
            </a:r>
            <a:r>
              <a:rPr lang="en-US" dirty="0" err="1" smtClean="0"/>
              <a:t>Nb</a:t>
            </a:r>
            <a:endParaRPr lang="en-US" dirty="0" smtClean="0"/>
          </a:p>
          <a:p>
            <a:pPr lvl="1"/>
            <a:r>
              <a:rPr lang="en-US" dirty="0" smtClean="0"/>
              <a:t>Predicted within 7 </a:t>
            </a:r>
            <a:r>
              <a:rPr lang="en-US" dirty="0" err="1" smtClean="0"/>
              <a:t>GPa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27</a:t>
            </a:fld>
            <a:endParaRPr lang="en-US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1829594"/>
            <a:ext cx="5181600" cy="4343400"/>
          </a:xfrm>
          <a:prstGeom prst="rect">
            <a:avLst/>
          </a:prstGeom>
        </p:spPr>
      </p:pic>
      <p:pic>
        <p:nvPicPr>
          <p:cNvPr id="10" name="Content Placeholder 19"/>
          <p:cNvPicPr>
            <a:picLocks noChangeAspect="1"/>
          </p:cNvPicPr>
          <p:nvPr/>
        </p:nvPicPr>
        <p:blipFill rotWithShape="1">
          <a:blip r:embed="rId3"/>
          <a:srcRect l="51545" t="31694" r="2215" b="52050"/>
          <a:stretch/>
        </p:blipFill>
        <p:spPr>
          <a:xfrm>
            <a:off x="3255057" y="2101286"/>
            <a:ext cx="2395961" cy="70605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6238830"/>
            <a:ext cx="10985500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smtClean="0">
                <a:latin typeface="Times New Roman" charset="0"/>
                <a:ea typeface="Times New Roman" charset="0"/>
                <a:cs typeface="Times New Roman" charset="0"/>
              </a:rPr>
              <a:t>A. N. </a:t>
            </a:r>
            <a:r>
              <a:rPr lang="en-US" sz="1100" dirty="0" err="1" smtClean="0">
                <a:latin typeface="Times New Roman" charset="0"/>
                <a:ea typeface="Times New Roman" charset="0"/>
                <a:cs typeface="Times New Roman" charset="0"/>
              </a:rPr>
              <a:t>Timoshevskii</a:t>
            </a:r>
            <a:r>
              <a:rPr lang="en-US" sz="1100" dirty="0" smtClean="0">
                <a:latin typeface="Times New Roman" charset="0"/>
                <a:ea typeface="Times New Roman" charset="0"/>
                <a:cs typeface="Times New Roman" charset="0"/>
              </a:rPr>
              <a:t>, S. O. </a:t>
            </a:r>
            <a:r>
              <a:rPr lang="en-US" sz="1100" dirty="0" err="1" smtClean="0">
                <a:latin typeface="Times New Roman" charset="0"/>
                <a:ea typeface="Times New Roman" charset="0"/>
                <a:cs typeface="Times New Roman" charset="0"/>
              </a:rPr>
              <a:t>Yablonovskii</a:t>
            </a:r>
            <a:r>
              <a:rPr lang="en-US" sz="1100" dirty="0" smtClean="0">
                <a:latin typeface="Times New Roman" charset="0"/>
                <a:ea typeface="Times New Roman" charset="0"/>
                <a:cs typeface="Times New Roman" charset="0"/>
              </a:rPr>
              <a:t>, and O. M. </a:t>
            </a:r>
            <a:r>
              <a:rPr lang="en-US" sz="1100" dirty="0" err="1" smtClean="0">
                <a:latin typeface="Times New Roman" charset="0"/>
                <a:ea typeface="Times New Roman" charset="0"/>
                <a:cs typeface="Times New Roman" charset="0"/>
              </a:rPr>
              <a:t>Ivasishin</a:t>
            </a:r>
            <a:r>
              <a:rPr lang="en-US" sz="1100" dirty="0" smtClean="0">
                <a:latin typeface="Times New Roman" charset="0"/>
                <a:ea typeface="Times New Roman" charset="0"/>
                <a:cs typeface="Times New Roman" charset="0"/>
              </a:rPr>
              <a:t>, </a:t>
            </a:r>
            <a:r>
              <a:rPr lang="en-US" sz="1100" i="1" dirty="0" err="1" smtClean="0">
                <a:latin typeface="Times New Roman" charset="0"/>
                <a:ea typeface="Times New Roman" charset="0"/>
                <a:cs typeface="Times New Roman" charset="0"/>
              </a:rPr>
              <a:t>arXiv</a:t>
            </a:r>
            <a:r>
              <a:rPr lang="en-US" sz="1100" i="1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1100" i="1" dirty="0" err="1" smtClean="0">
                <a:latin typeface="Times New Roman" charset="0"/>
                <a:ea typeface="Times New Roman" charset="0"/>
                <a:cs typeface="Times New Roman" charset="0"/>
              </a:rPr>
              <a:t>Prepr</a:t>
            </a:r>
            <a:r>
              <a:rPr lang="en-US" sz="1100" i="1" dirty="0" smtClean="0">
                <a:latin typeface="Times New Roman" charset="0"/>
                <a:ea typeface="Times New Roman" charset="0"/>
                <a:cs typeface="Times New Roman" charset="0"/>
              </a:rPr>
              <a:t>. arXiv1111.7182</a:t>
            </a:r>
            <a:r>
              <a:rPr lang="en-US" sz="1100" dirty="0" smtClean="0">
                <a:latin typeface="Times New Roman" charset="0"/>
                <a:ea typeface="Times New Roman" charset="0"/>
                <a:cs typeface="Times New Roman" charset="0"/>
              </a:rPr>
              <a:t>, 2011.; T. Ozaki, H. Matsumoto, S. Watanabe, and S. </a:t>
            </a:r>
            <a:r>
              <a:rPr lang="en-US" sz="1100" dirty="0" err="1" smtClean="0">
                <a:latin typeface="Times New Roman" charset="0"/>
                <a:ea typeface="Times New Roman" charset="0"/>
                <a:cs typeface="Times New Roman" charset="0"/>
              </a:rPr>
              <a:t>Hanada</a:t>
            </a:r>
            <a:r>
              <a:rPr lang="en-US" sz="1100" dirty="0" smtClean="0">
                <a:latin typeface="Times New Roman" charset="0"/>
                <a:ea typeface="Times New Roman" charset="0"/>
                <a:cs typeface="Times New Roman" charset="0"/>
              </a:rPr>
              <a:t>, </a:t>
            </a:r>
            <a:r>
              <a:rPr lang="en-US" sz="1100" i="1" dirty="0" smtClean="0">
                <a:latin typeface="Times New Roman" charset="0"/>
                <a:ea typeface="Times New Roman" charset="0"/>
                <a:cs typeface="Times New Roman" charset="0"/>
              </a:rPr>
              <a:t>Mater. Trans.</a:t>
            </a:r>
            <a:r>
              <a:rPr lang="en-US" sz="1100" dirty="0" smtClean="0">
                <a:latin typeface="Times New Roman" charset="0"/>
                <a:ea typeface="Times New Roman" charset="0"/>
                <a:cs typeface="Times New Roman" charset="0"/>
              </a:rPr>
              <a:t>, vol. 45, no. 8, pp. 2776–2779, 2004.; M. </a:t>
            </a:r>
            <a:r>
              <a:rPr lang="en-US" sz="1100" dirty="0" err="1" smtClean="0">
                <a:latin typeface="Times New Roman" charset="0"/>
                <a:ea typeface="Times New Roman" charset="0"/>
                <a:cs typeface="Times New Roman" charset="0"/>
              </a:rPr>
              <a:t>Friák</a:t>
            </a:r>
            <a:r>
              <a:rPr lang="en-US" sz="11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1100" i="1" dirty="0" smtClean="0">
                <a:latin typeface="Times New Roman" charset="0"/>
                <a:ea typeface="Times New Roman" charset="0"/>
                <a:cs typeface="Times New Roman" charset="0"/>
              </a:rPr>
              <a:t>et al.</a:t>
            </a:r>
            <a:r>
              <a:rPr lang="en-US" sz="1100" dirty="0" smtClean="0">
                <a:latin typeface="Times New Roman" charset="0"/>
                <a:ea typeface="Times New Roman" charset="0"/>
                <a:cs typeface="Times New Roman" charset="0"/>
              </a:rPr>
              <a:t>, </a:t>
            </a:r>
            <a:r>
              <a:rPr lang="en-US" sz="1100" i="1" dirty="0" smtClean="0">
                <a:latin typeface="Times New Roman" charset="0"/>
                <a:ea typeface="Times New Roman" charset="0"/>
                <a:cs typeface="Times New Roman" charset="0"/>
              </a:rPr>
              <a:t>Materials (Basel).</a:t>
            </a:r>
            <a:r>
              <a:rPr lang="en-US" sz="1100" dirty="0" smtClean="0">
                <a:latin typeface="Times New Roman" charset="0"/>
                <a:ea typeface="Times New Roman" charset="0"/>
                <a:cs typeface="Times New Roman" charset="0"/>
              </a:rPr>
              <a:t>, vol. 5, no. 10, pp. 1853–1872, 2012.; R. </a:t>
            </a:r>
            <a:r>
              <a:rPr lang="en-US" sz="1100" dirty="0" err="1" smtClean="0">
                <a:latin typeface="Times New Roman" charset="0"/>
                <a:ea typeface="Times New Roman" charset="0"/>
                <a:cs typeface="Times New Roman" charset="0"/>
              </a:rPr>
              <a:t>Karre</a:t>
            </a:r>
            <a:r>
              <a:rPr lang="en-US" sz="1100" dirty="0" smtClean="0">
                <a:latin typeface="Times New Roman" charset="0"/>
                <a:ea typeface="Times New Roman" charset="0"/>
                <a:cs typeface="Times New Roman" charset="0"/>
              </a:rPr>
              <a:t>, M. K. </a:t>
            </a:r>
            <a:r>
              <a:rPr lang="en-US" sz="1100" dirty="0" err="1" smtClean="0">
                <a:latin typeface="Times New Roman" charset="0"/>
                <a:ea typeface="Times New Roman" charset="0"/>
                <a:cs typeface="Times New Roman" charset="0"/>
              </a:rPr>
              <a:t>Niranjan</a:t>
            </a:r>
            <a:r>
              <a:rPr lang="en-US" sz="1100" dirty="0" smtClean="0">
                <a:latin typeface="Times New Roman" charset="0"/>
                <a:ea typeface="Times New Roman" charset="0"/>
                <a:cs typeface="Times New Roman" charset="0"/>
              </a:rPr>
              <a:t>, and S. R. </a:t>
            </a:r>
            <a:r>
              <a:rPr lang="en-US" sz="1100" dirty="0" err="1" smtClean="0">
                <a:latin typeface="Times New Roman" charset="0"/>
                <a:ea typeface="Times New Roman" charset="0"/>
                <a:cs typeface="Times New Roman" charset="0"/>
              </a:rPr>
              <a:t>Dey</a:t>
            </a:r>
            <a:r>
              <a:rPr lang="en-US" sz="1100" dirty="0" smtClean="0">
                <a:latin typeface="Times New Roman" charset="0"/>
                <a:ea typeface="Times New Roman" charset="0"/>
                <a:cs typeface="Times New Roman" charset="0"/>
              </a:rPr>
              <a:t>, </a:t>
            </a:r>
            <a:r>
              <a:rPr lang="en-US" sz="1100" i="1" dirty="0" smtClean="0">
                <a:latin typeface="Times New Roman" charset="0"/>
                <a:ea typeface="Times New Roman" charset="0"/>
                <a:cs typeface="Times New Roman" charset="0"/>
              </a:rPr>
              <a:t>Mater. Sci. Eng. C</a:t>
            </a:r>
            <a:r>
              <a:rPr lang="en-US" sz="1100" dirty="0" smtClean="0">
                <a:latin typeface="Times New Roman" charset="0"/>
                <a:ea typeface="Times New Roman" charset="0"/>
                <a:cs typeface="Times New Roman" charset="0"/>
              </a:rPr>
              <a:t>, vol. 50, pp. 52–58, May 2015.; </a:t>
            </a:r>
            <a:r>
              <a:rPr lang="en-US" sz="1100" dirty="0">
                <a:latin typeface="Times New Roman" charset="0"/>
                <a:ea typeface="Times New Roman" charset="0"/>
                <a:cs typeface="Times New Roman" charset="0"/>
              </a:rPr>
              <a:t>H. Matsumoto, S. Watanabe, N. </a:t>
            </a:r>
            <a:r>
              <a:rPr lang="en-US" sz="1100" dirty="0" err="1">
                <a:latin typeface="Times New Roman" charset="0"/>
                <a:ea typeface="Times New Roman" charset="0"/>
                <a:cs typeface="Times New Roman" charset="0"/>
              </a:rPr>
              <a:t>Masahashi</a:t>
            </a:r>
            <a:r>
              <a:rPr lang="en-US" sz="1100" dirty="0">
                <a:latin typeface="Times New Roman" charset="0"/>
                <a:ea typeface="Times New Roman" charset="0"/>
                <a:cs typeface="Times New Roman" charset="0"/>
              </a:rPr>
              <a:t>, and S. </a:t>
            </a:r>
            <a:r>
              <a:rPr lang="en-US" sz="1100" dirty="0" err="1">
                <a:latin typeface="Times New Roman" charset="0"/>
                <a:ea typeface="Times New Roman" charset="0"/>
                <a:cs typeface="Times New Roman" charset="0"/>
              </a:rPr>
              <a:t>Hanada</a:t>
            </a:r>
            <a:r>
              <a:rPr lang="en-US" sz="1100" dirty="0">
                <a:latin typeface="Times New Roman" charset="0"/>
                <a:ea typeface="Times New Roman" charset="0"/>
                <a:cs typeface="Times New Roman" charset="0"/>
              </a:rPr>
              <a:t>, </a:t>
            </a:r>
            <a:r>
              <a:rPr lang="en-US" sz="1100" i="1" dirty="0" smtClean="0">
                <a:latin typeface="Times New Roman" charset="0"/>
                <a:ea typeface="Times New Roman" charset="0"/>
                <a:cs typeface="Times New Roman" charset="0"/>
              </a:rPr>
              <a:t>Metall</a:t>
            </a:r>
            <a:r>
              <a:rPr lang="en-US" sz="1100" i="1" dirty="0">
                <a:latin typeface="Times New Roman" charset="0"/>
                <a:ea typeface="Times New Roman" charset="0"/>
                <a:cs typeface="Times New Roman" charset="0"/>
              </a:rPr>
              <a:t>. Mater. Trans. A</a:t>
            </a:r>
            <a:r>
              <a:rPr lang="en-US" sz="1100" dirty="0">
                <a:latin typeface="Times New Roman" charset="0"/>
                <a:ea typeface="Times New Roman" charset="0"/>
                <a:cs typeface="Times New Roman" charset="0"/>
              </a:rPr>
              <a:t>, vol. 37, no. 11, pp. 3239–3249, </a:t>
            </a:r>
            <a:r>
              <a:rPr lang="en-US" sz="1100" dirty="0" smtClean="0">
                <a:latin typeface="Times New Roman" charset="0"/>
                <a:ea typeface="Times New Roman" charset="0"/>
                <a:cs typeface="Times New Roman" charset="0"/>
              </a:rPr>
              <a:t>2006.</a:t>
            </a:r>
            <a:endParaRPr lang="en-US" sz="11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58651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Phase Stability at 0 K of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Ti-Nb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and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Ti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-Ta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28</a:t>
            </a:fld>
            <a:endParaRPr lang="en-US"/>
          </a:p>
        </p:txBody>
      </p:sp>
      <p:pic>
        <p:nvPicPr>
          <p:cNvPr id="16" name="Content Placeholder 15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41032" y="1825625"/>
            <a:ext cx="5175935" cy="4351338"/>
          </a:xfrm>
          <a:prstGeom prst="rect">
            <a:avLst/>
          </a:prstGeom>
        </p:spPr>
      </p:pic>
      <p:pic>
        <p:nvPicPr>
          <p:cNvPr id="9" name="Content Placeholder 4"/>
          <p:cNvPicPr>
            <a:picLocks noChangeAspect="1"/>
          </p:cNvPicPr>
          <p:nvPr/>
        </p:nvPicPr>
        <p:blipFill rotWithShape="1">
          <a:blip r:embed="rId3"/>
          <a:srcRect l="19788" t="6378" r="44918" b="81897"/>
          <a:stretch/>
        </p:blipFill>
        <p:spPr>
          <a:xfrm>
            <a:off x="1752599" y="2131672"/>
            <a:ext cx="1828800" cy="509286"/>
          </a:xfrm>
          <a:prstGeom prst="rect">
            <a:avLst/>
          </a:prstGeom>
        </p:spPr>
      </p:pic>
      <p:pic>
        <p:nvPicPr>
          <p:cNvPr id="18" name="Content Placeholder 17"/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172200" y="1829594"/>
            <a:ext cx="5181600" cy="4343400"/>
          </a:xfrm>
          <a:prstGeom prst="rect">
            <a:avLst/>
          </a:prstGeom>
        </p:spPr>
      </p:pic>
      <p:pic>
        <p:nvPicPr>
          <p:cNvPr id="13" name="Content Placeholder 4"/>
          <p:cNvPicPr>
            <a:picLocks noChangeAspect="1"/>
          </p:cNvPicPr>
          <p:nvPr/>
        </p:nvPicPr>
        <p:blipFill rotWithShape="1">
          <a:blip r:embed="rId3"/>
          <a:srcRect l="19788" t="6378" r="44918" b="81897"/>
          <a:stretch/>
        </p:blipFill>
        <p:spPr>
          <a:xfrm>
            <a:off x="7045124" y="2131672"/>
            <a:ext cx="1828800" cy="509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1495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Partition Function Approach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 smtClean="0"/>
                  <a:t>Calculate combined Helmholtz energy-calculate entropy that takes into account the statistical competition between the states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𝐹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𝑐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i="1">
                            <a:latin typeface="Cambria Math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charset="0"/>
                          </a:rPr>
                          <m:t>−</m:t>
                        </m:r>
                        <m:r>
                          <a:rPr lang="en-US" i="1">
                            <a:latin typeface="Cambria Math" charset="0"/>
                          </a:rPr>
                          <m:t>𝑇</m:t>
                        </m:r>
                        <m:sSub>
                          <m:sSub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𝑆𝐶𝐸</m:t>
                            </m:r>
                          </m:sub>
                        </m:sSub>
                      </m:e>
                    </m:nary>
                  </m:oMath>
                </a14:m>
                <a:endParaRPr lang="en-US" b="0" i="1" dirty="0" smtClean="0">
                  <a:latin typeface="Cambria Math" charset="0"/>
                </a:endParaRPr>
              </a:p>
              <a:p>
                <a:endParaRPr lang="en-US" b="0" i="1" dirty="0" smtClean="0">
                  <a:latin typeface="Cambria Math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−</m:t>
                        </m:r>
                        <m:f>
                          <m:fPr>
                            <m:ctrlPr>
                              <a:rPr lang="mr-IN" b="0" i="1" smtClean="0">
                                <a:latin typeface="Cambria Math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𝐵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charset="0"/>
                              </a:rPr>
                              <m:t>𝑇</m:t>
                            </m:r>
                          </m:den>
                        </m:f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naryPr>
                      <m:sub/>
                      <m:sup/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mr-IN" b="0" i="1" smtClean="0">
                                    <a:latin typeface="Cambria Math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𝐵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𝑇</m:t>
                                </m:r>
                              </m:den>
                            </m:f>
                          </m:sup>
                        </m:sSup>
                      </m:e>
                    </m:nary>
                  </m:oMath>
                </a14:m>
                <a:r>
                  <a:rPr lang="en-US" dirty="0" smtClean="0"/>
                  <a:t>,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𝑐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−</m:t>
                        </m:r>
                        <m:f>
                          <m:fPr>
                            <m:ctrlPr>
                              <a:rPr lang="mr-IN" i="1">
                                <a:latin typeface="Cambria Math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𝑐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𝐵</m:t>
                                </m:r>
                              </m:sub>
                            </m:sSub>
                            <m:r>
                              <a:rPr lang="en-US" i="1">
                                <a:latin typeface="Cambria Math" charset="0"/>
                              </a:rPr>
                              <m:t>𝑇</m:t>
                            </m:r>
                          </m:den>
                        </m:f>
                      </m:sup>
                    </m:sSup>
                    <m:r>
                      <a:rPr lang="en-US" i="1"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i="1">
                            <a:latin typeface="Cambria Math" charset="0"/>
                          </a:rPr>
                        </m:ctrlPr>
                      </m:naryPr>
                      <m:sub/>
                      <m:sup/>
                      <m:e>
                        <m:sSup>
                          <m:sSup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mr-IN" i="1">
                                    <a:latin typeface="Cambria Math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𝑐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𝐵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charset="0"/>
                                  </a:rPr>
                                  <m:t>𝑇</m:t>
                                </m:r>
                              </m:den>
                            </m:f>
                          </m:sup>
                        </m:sSup>
                      </m:e>
                    </m:nary>
                  </m:oMath>
                </a14:m>
                <a:endParaRPr lang="en-US" dirty="0" smtClean="0"/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b="0" i="1" smtClean="0">
                            <a:latin typeface="Cambria Math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𝑐</m:t>
                            </m:r>
                          </m:sub>
                        </m:sSub>
                      </m:den>
                    </m:f>
                  </m:oMath>
                </a14:m>
                <a:endParaRPr lang="en-US" dirty="0" smtClean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𝑆𝐶𝐸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=−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𝐵</m:t>
                        </m:r>
                      </m:sub>
                    </m:sSub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func>
                          <m:func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charset="0"/>
                              </a:rPr>
                              <m:t>ln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func>
                      </m:e>
                    </m:nary>
                  </m:oMath>
                </a14:m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30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82560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Background: </a:t>
            </a:r>
            <a:r>
              <a:rPr lang="en-US" sz="3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Ti</a:t>
            </a: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-alloys Biomedical Applications</a:t>
            </a: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Ti</a:t>
            </a:r>
            <a:r>
              <a:rPr lang="en-US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-Mo-</a:t>
            </a:r>
            <a:r>
              <a:rPr lang="en-US" alt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Nb</a:t>
            </a:r>
            <a:r>
              <a:rPr lang="en-US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-Ta-Sn-</a:t>
            </a:r>
            <a:r>
              <a:rPr lang="en-US" alt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Zr</a:t>
            </a:r>
            <a:r>
              <a:rPr lang="en-US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system</a:t>
            </a:r>
          </a:p>
          <a:p>
            <a:pPr lvl="1"/>
            <a:r>
              <a:rPr lang="en-US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Elastic properties</a:t>
            </a:r>
          </a:p>
          <a:p>
            <a:pPr lvl="1"/>
            <a:r>
              <a:rPr lang="en-US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Thermodynamics and phase stability</a:t>
            </a:r>
          </a:p>
          <a:p>
            <a:endParaRPr lang="en-US" dirty="0"/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046795490"/>
              </p:ext>
            </p:extLst>
          </p:nvPr>
        </p:nvGraphicFramePr>
        <p:xfrm>
          <a:off x="5821471" y="1813766"/>
          <a:ext cx="5917948" cy="353559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958974"/>
                <a:gridCol w="2958974"/>
              </a:tblGrid>
              <a:tr h="941691"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Alloy</a:t>
                      </a:r>
                      <a:endParaRPr lang="en-US" sz="2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43" marR="91443" marT="45713" marB="45713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Young’s Modulus (</a:t>
                      </a:r>
                      <a:r>
                        <a:rPr lang="en-US" sz="280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GPa</a:t>
                      </a:r>
                      <a:r>
                        <a:rPr lang="en-US" sz="28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  <a:endParaRPr lang="en-US" sz="2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43" marR="91443" marT="45713" marB="45713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780"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Bone</a:t>
                      </a:r>
                      <a:endParaRPr lang="en-US" sz="2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43" marR="91443" marT="45713" marB="45713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10-40</a:t>
                      </a:r>
                      <a:endParaRPr lang="en-US" sz="2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43" marR="91443" marT="45713" marB="45713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780">
                <a:tc>
                  <a:txBody>
                    <a:bodyPr/>
                    <a:lstStyle/>
                    <a:p>
                      <a:r>
                        <a:rPr lang="en-US" sz="280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Cp-Ti</a:t>
                      </a:r>
                      <a:endParaRPr lang="en-US" sz="2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43" marR="91443" marT="45713" marB="45713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105</a:t>
                      </a:r>
                      <a:endParaRPr lang="en-US" sz="2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43" marR="91443" marT="45713" marB="45713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780"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Ti-6Al-4V</a:t>
                      </a:r>
                      <a:endParaRPr lang="en-US" sz="2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43" marR="91443" marT="45713" marB="45713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110</a:t>
                      </a:r>
                      <a:endParaRPr lang="en-US" sz="2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43" marR="91443" marT="45713" marB="45713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780"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Stainless Steel</a:t>
                      </a:r>
                      <a:endParaRPr lang="en-US" sz="2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43" marR="91443" marT="45713" marB="45713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200</a:t>
                      </a:r>
                      <a:endParaRPr lang="en-US" sz="2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43" marR="91443" marT="45713" marB="45713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780">
                <a:tc>
                  <a:txBody>
                    <a:bodyPr/>
                    <a:lstStyle/>
                    <a:p>
                      <a:r>
                        <a:rPr lang="en-US" sz="280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CoCrMo</a:t>
                      </a:r>
                      <a:endParaRPr lang="en-US" sz="2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43" marR="91443" marT="45713" marB="45713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200-230</a:t>
                      </a:r>
                      <a:endParaRPr lang="en-US" sz="2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43" marR="91443" marT="45713" marB="45713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535215"/>
            <a:ext cx="3892246" cy="277668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6427113"/>
            <a:ext cx="582460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. Long, H.J. Rack, </a:t>
            </a:r>
            <a:r>
              <a:rPr 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Biomaterials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. 19 (1998) 1621–1639</a:t>
            </a:r>
            <a:r>
              <a:rPr 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Engh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C., 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Bobyn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J., Glassman A., </a:t>
            </a:r>
            <a:r>
              <a:rPr lang="en-US" sz="1100" i="1" dirty="0">
                <a:latin typeface="Arial" panose="020B0604020202020204" pitchFamily="34" charset="0"/>
                <a:cs typeface="Arial" panose="020B0604020202020204" pitchFamily="34" charset="0"/>
              </a:rPr>
              <a:t>Journal of Bone &amp; Joint Surgery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69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(1987) </a:t>
            </a:r>
            <a:r>
              <a:rPr 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45-55. 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3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180492" y="5748040"/>
            <a:ext cx="422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endParaRPr lang="en-US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181789" y="5782364"/>
            <a:ext cx="422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1097528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Ti-Nb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Martensite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119975"/>
            <a:ext cx="5181600" cy="3762638"/>
          </a:xfrm>
        </p:spPr>
      </p:pic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Practicing taking neutron ARCS data and converting it to DOS</a:t>
            </a:r>
          </a:p>
          <a:p>
            <a:endParaRPr lang="en-US" dirty="0"/>
          </a:p>
          <a:p>
            <a:r>
              <a:rPr lang="en-US" dirty="0"/>
              <a:t>4 compositions x(</a:t>
            </a:r>
            <a:r>
              <a:rPr lang="en-US" dirty="0" err="1"/>
              <a:t>Nb</a:t>
            </a:r>
            <a:r>
              <a:rPr lang="en-US" dirty="0"/>
              <a:t>)=0.1, 0.12, 0.18, 0.2 </a:t>
            </a:r>
          </a:p>
          <a:p>
            <a:pPr lvl="1"/>
            <a:r>
              <a:rPr lang="en-US" dirty="0"/>
              <a:t>Two- 2 in by 2 in samples for each </a:t>
            </a:r>
            <a:r>
              <a:rPr lang="en-US" dirty="0" err="1"/>
              <a:t>compostion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1 sample at each composition will be annealed and cold water quenched</a:t>
            </a:r>
          </a:p>
          <a:p>
            <a:pPr lvl="2"/>
            <a:r>
              <a:rPr lang="en-US" dirty="0"/>
              <a:t>Only studied at 300 K</a:t>
            </a:r>
          </a:p>
          <a:p>
            <a:pPr lvl="1"/>
            <a:r>
              <a:rPr lang="en-US" dirty="0"/>
              <a:t>1 sample will be annealed </a:t>
            </a:r>
          </a:p>
          <a:p>
            <a:pPr lvl="2"/>
            <a:r>
              <a:rPr lang="en-US" dirty="0"/>
              <a:t>Studied at 1110, 900 500, 300 K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30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4444622" y="4574500"/>
            <a:ext cx="1476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y=0 at x=0.33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21154" y="6517182"/>
            <a:ext cx="78151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H.Y. Kim, Y. 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Ikehara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, J.I. Kim, H. 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Hosoda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, S. Miyazaki, 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Acta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Mater. 54 (2006) 2419–2429.</a:t>
            </a:r>
          </a:p>
        </p:txBody>
      </p:sp>
    </p:spTree>
    <p:extLst>
      <p:ext uri="{BB962C8B-B14F-4D97-AF65-F5344CB8AC3E}">
        <p14:creationId xmlns:p14="http://schemas.microsoft.com/office/powerpoint/2010/main" val="197187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31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80839" t="48657" r="1267" b="42330"/>
          <a:stretch/>
        </p:blipFill>
        <p:spPr>
          <a:xfrm>
            <a:off x="7058525" y="3646489"/>
            <a:ext cx="1552075" cy="56548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80701" t="48274" r="297" b="42713"/>
          <a:stretch/>
        </p:blipFill>
        <p:spPr>
          <a:xfrm>
            <a:off x="1221872" y="3646489"/>
            <a:ext cx="1648328" cy="56548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/>
          <a:srcRect l="81117" t="48657" r="1545" b="42905"/>
          <a:stretch/>
        </p:blipFill>
        <p:spPr>
          <a:xfrm>
            <a:off x="7156114" y="337720"/>
            <a:ext cx="1503948" cy="52939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7500" y="88902"/>
            <a:ext cx="5537200" cy="31623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2200" y="88902"/>
            <a:ext cx="5181600" cy="31623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72200" y="3381375"/>
            <a:ext cx="5181600" cy="33401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7500" y="3381375"/>
            <a:ext cx="5537200" cy="334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7633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Entropy difference between slow cooled and quenched samples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Phonon DOS show differences which concludes that they formed the different phases expected</a:t>
            </a:r>
          </a:p>
          <a:p>
            <a:r>
              <a:rPr lang="en-US" dirty="0" smtClean="0"/>
              <a:t>Entropy difference between samples increases with increasing </a:t>
            </a:r>
            <a:r>
              <a:rPr lang="en-US" dirty="0" err="1" smtClean="0"/>
              <a:t>Nb</a:t>
            </a:r>
            <a:r>
              <a:rPr lang="en-US" dirty="0" smtClean="0"/>
              <a:t> </a:t>
            </a:r>
          </a:p>
          <a:p>
            <a:r>
              <a:rPr lang="en-US" dirty="0" smtClean="0"/>
              <a:t>Further investigation is required to explain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32</a:t>
            </a:fld>
            <a:endParaRPr lang="en-US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1829594"/>
            <a:ext cx="5181600" cy="43434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l="82595" t="40622" r="3139" b="46364"/>
          <a:stretch/>
        </p:blipFill>
        <p:spPr>
          <a:xfrm>
            <a:off x="1834817" y="2027991"/>
            <a:ext cx="1239251" cy="818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8504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28675"/>
          </a:xfrm>
        </p:spPr>
        <p:txBody>
          <a:bodyPr>
            <a:normAutofit/>
          </a:bodyPr>
          <a:lstStyle/>
          <a:p>
            <a:r>
              <a:rPr lang="en-US" sz="4000" dirty="0" err="1" smtClean="0">
                <a:latin typeface="Arial" charset="0"/>
                <a:ea typeface="Arial" charset="0"/>
                <a:cs typeface="Arial" charset="0"/>
              </a:rPr>
              <a:t>Ti-Nb</a:t>
            </a:r>
            <a:r>
              <a:rPr lang="en-US" sz="4000" dirty="0" smtClean="0">
                <a:latin typeface="Arial" charset="0"/>
                <a:ea typeface="Arial" charset="0"/>
                <a:cs typeface="Arial" charset="0"/>
              </a:rPr>
              <a:t> Diffraction Patterns and phase fractions</a:t>
            </a:r>
            <a:endParaRPr lang="en-US" sz="4000" dirty="0">
              <a:latin typeface="Arial" charset="0"/>
              <a:ea typeface="Arial" charset="0"/>
              <a:cs typeface="Arial" charset="0"/>
            </a:endParaRPr>
          </a:p>
        </p:txBody>
      </p:sp>
      <p:graphicFrame>
        <p:nvGraphicFramePr>
          <p:cNvPr id="9" name="Content Placeholder 8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137540511"/>
              </p:ext>
            </p:extLst>
          </p:nvPr>
        </p:nvGraphicFramePr>
        <p:xfrm>
          <a:off x="6172200" y="1219994"/>
          <a:ext cx="5181600" cy="3708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06500"/>
                <a:gridCol w="866140"/>
                <a:gridCol w="1036320"/>
                <a:gridCol w="1036320"/>
                <a:gridCol w="1036320"/>
              </a:tblGrid>
              <a:tr h="370840">
                <a:tc rowSpan="2">
                  <a:txBody>
                    <a:bodyPr/>
                    <a:lstStyle/>
                    <a:p>
                      <a:r>
                        <a:rPr lang="en-US" dirty="0" smtClean="0"/>
                        <a:t>Alloy</a:t>
                      </a:r>
                      <a:endParaRPr 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US" dirty="0" smtClean="0"/>
                        <a:t>x(</a:t>
                      </a:r>
                      <a:r>
                        <a:rPr lang="en-US" dirty="0" err="1" smtClean="0"/>
                        <a:t>Nb</a:t>
                      </a:r>
                      <a:r>
                        <a:rPr lang="en-US" dirty="0" smtClean="0"/>
                        <a:t>)</a:t>
                      </a:r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en-US" dirty="0" smtClean="0"/>
                        <a:t>Phase Fraction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bcc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omega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Alpha”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 rowSpan="4">
                  <a:txBody>
                    <a:bodyPr/>
                    <a:lstStyle/>
                    <a:p>
                      <a:r>
                        <a:rPr lang="en-US" dirty="0" smtClean="0"/>
                        <a:t>Quenched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0.88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0.20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0.80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0.18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0.57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0.43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0.20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0.70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0.30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 rowSpan="4">
                  <a:txBody>
                    <a:bodyPr/>
                    <a:lstStyle/>
                    <a:p>
                      <a:r>
                        <a:rPr lang="en-US" dirty="0" smtClean="0"/>
                        <a:t>Slow</a:t>
                      </a:r>
                    </a:p>
                    <a:p>
                      <a:r>
                        <a:rPr lang="en-US" dirty="0" smtClean="0"/>
                        <a:t>Cooled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0.20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0.80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0.30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0.70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0.18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0.60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0.40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0.20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0.70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0.30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33</a:t>
            </a:fld>
            <a:endParaRPr lang="en-US"/>
          </a:p>
        </p:txBody>
      </p:sp>
      <p:pic>
        <p:nvPicPr>
          <p:cNvPr id="6" name="Content Placeholder 10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1829594"/>
            <a:ext cx="5181600" cy="4343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81257" t="48852" r="1682" b="42727"/>
          <a:stretch/>
        </p:blipFill>
        <p:spPr>
          <a:xfrm>
            <a:off x="4159584" y="2150186"/>
            <a:ext cx="1479884" cy="529390"/>
          </a:xfrm>
          <a:prstGeom prst="rect">
            <a:avLst/>
          </a:prstGeom>
        </p:spPr>
      </p:pic>
      <p:graphicFrame>
        <p:nvGraphicFramePr>
          <p:cNvPr id="10" name="Content Placeholder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19627749"/>
              </p:ext>
            </p:extLst>
          </p:nvPr>
        </p:nvGraphicFramePr>
        <p:xfrm>
          <a:off x="6858000" y="5131752"/>
          <a:ext cx="4145280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06500"/>
                <a:gridCol w="866140"/>
                <a:gridCol w="1036320"/>
                <a:gridCol w="1036320"/>
              </a:tblGrid>
              <a:tr h="370840">
                <a:tc rowSpan="2">
                  <a:txBody>
                    <a:bodyPr/>
                    <a:lstStyle/>
                    <a:p>
                      <a:r>
                        <a:rPr lang="en-US" dirty="0" smtClean="0"/>
                        <a:t>Alloy</a:t>
                      </a:r>
                      <a:endParaRPr 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US" dirty="0" smtClean="0"/>
                        <a:t>x(</a:t>
                      </a:r>
                      <a:r>
                        <a:rPr lang="en-US" dirty="0" err="1" smtClean="0"/>
                        <a:t>Nb</a:t>
                      </a:r>
                      <a:r>
                        <a:rPr lang="en-US" dirty="0" smtClean="0"/>
                        <a:t>)</a:t>
                      </a:r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dirty="0" smtClean="0"/>
                        <a:t>Phase Fraction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bcc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Alpha”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 rowSpan="2">
                  <a:txBody>
                    <a:bodyPr/>
                    <a:lstStyle/>
                    <a:p>
                      <a:r>
                        <a:rPr lang="en-US" dirty="0" err="1" smtClean="0"/>
                        <a:t>Friak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0.94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0.60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0.40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-19652" y="6590670"/>
            <a:ext cx="109855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smtClean="0">
                <a:latin typeface="Times New Roman" charset="0"/>
                <a:ea typeface="Times New Roman" charset="0"/>
                <a:cs typeface="Times New Roman" charset="0"/>
              </a:rPr>
              <a:t>M. </a:t>
            </a:r>
            <a:r>
              <a:rPr lang="en-US" sz="1100" dirty="0" err="1" smtClean="0">
                <a:latin typeface="Times New Roman" charset="0"/>
                <a:ea typeface="Times New Roman" charset="0"/>
                <a:cs typeface="Times New Roman" charset="0"/>
              </a:rPr>
              <a:t>Friák</a:t>
            </a:r>
            <a:r>
              <a:rPr lang="en-US" sz="11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1100" i="1" dirty="0" smtClean="0">
                <a:latin typeface="Times New Roman" charset="0"/>
                <a:ea typeface="Times New Roman" charset="0"/>
                <a:cs typeface="Times New Roman" charset="0"/>
              </a:rPr>
              <a:t>et al.</a:t>
            </a:r>
            <a:r>
              <a:rPr lang="en-US" sz="1100" dirty="0" smtClean="0">
                <a:latin typeface="Times New Roman" charset="0"/>
                <a:ea typeface="Times New Roman" charset="0"/>
                <a:cs typeface="Times New Roman" charset="0"/>
              </a:rPr>
              <a:t>, </a:t>
            </a:r>
            <a:r>
              <a:rPr lang="en-US" sz="1100" i="1" dirty="0" smtClean="0">
                <a:latin typeface="Times New Roman" charset="0"/>
                <a:ea typeface="Times New Roman" charset="0"/>
                <a:cs typeface="Times New Roman" charset="0"/>
              </a:rPr>
              <a:t>Materials (Basel).</a:t>
            </a:r>
            <a:r>
              <a:rPr lang="en-US" sz="1100" dirty="0" smtClean="0">
                <a:latin typeface="Times New Roman" charset="0"/>
                <a:ea typeface="Times New Roman" charset="0"/>
                <a:cs typeface="Times New Roman" charset="0"/>
              </a:rPr>
              <a:t>, vol. 5, no. 10, pp. 1853–1872, 2012.; </a:t>
            </a:r>
            <a:endParaRPr lang="en-US" sz="11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08170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Summary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Established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 thermodynamic database to predict the phase stabilities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in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-Mo-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Nb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-(Sn)-Ta-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Zr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system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Established a elastic database to predict the elastic properties of the BCC phase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of the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-Mo-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Nb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-Sn-Ta-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Zr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system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Studied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elastic properties, phase stability and transformation of </a:t>
            </a:r>
            <a:r>
              <a:rPr lang="el-GR" dirty="0">
                <a:latin typeface="Arial" panose="020B0604020202020204" pitchFamily="34" charset="0"/>
                <a:cs typeface="Arial" panose="020B0604020202020204" pitchFamily="34" charset="0"/>
              </a:rPr>
              <a:t>α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” and </a:t>
            </a:r>
            <a:r>
              <a:rPr lang="el-GR" dirty="0">
                <a:latin typeface="Arial" panose="020B0604020202020204" pitchFamily="34" charset="0"/>
                <a:cs typeface="Arial" panose="020B0604020202020204" pitchFamily="34" charset="0"/>
              </a:rPr>
              <a:t>ω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phases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695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Future Work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Finish the thermodynamic modeling of the Sn binary and ternary systems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Introduce the hcp phase and interaction parameters for the non-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Ti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containing systems to the elastic database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Continue working on the theoretic framework for predicting the formation of metastable phases 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tudy the type of transformation taking place for the metastable phases by doing temperature dependent neutron scattering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135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Acknowledgements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Dr. Liu,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Shunli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and Dr. Zhao</a:t>
            </a:r>
          </a:p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Funding Sources</a:t>
            </a:r>
          </a:p>
          <a:p>
            <a:pPr lvl="1"/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DOE- Science Graduate Research Award</a:t>
            </a:r>
          </a:p>
          <a:p>
            <a:pPr lvl="1"/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NSF-NRT funding</a:t>
            </a:r>
          </a:p>
          <a:p>
            <a:pPr lvl="1"/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NSF-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Ti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Grant 1333999</a:t>
            </a:r>
          </a:p>
          <a:p>
            <a:pPr lvl="1"/>
            <a:r>
              <a:rPr lang="en-US" dirty="0">
                <a:latin typeface="Arial" charset="0"/>
                <a:ea typeface="Arial" charset="0"/>
                <a:cs typeface="Arial" charset="0"/>
              </a:rPr>
              <a:t>NSF 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Grant 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No. ACI-1053575 </a:t>
            </a:r>
            <a:endParaRPr lang="en-US" dirty="0" smtClean="0">
              <a:latin typeface="Arial" charset="0"/>
              <a:ea typeface="Arial" charset="0"/>
              <a:cs typeface="Arial" charset="0"/>
            </a:endParaRPr>
          </a:p>
          <a:p>
            <a:pPr lvl="1"/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DOE Grant No. DE-AC02-05CH11231 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337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276" y="4059547"/>
            <a:ext cx="1419225" cy="13906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88" y="2812013"/>
            <a:ext cx="838200" cy="106359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Phase Stabilities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5057" y="2954597"/>
            <a:ext cx="2372507" cy="209311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4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5602" y="954450"/>
            <a:ext cx="1581150" cy="157162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695084" y="1367522"/>
            <a:ext cx="29341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Hcp (</a:t>
            </a:r>
            <a:r>
              <a:rPr lang="el-GR" dirty="0" smtClean="0">
                <a:latin typeface="Arial" panose="020B0604020202020204" pitchFamily="34" charset="0"/>
                <a:cs typeface="Arial" panose="020B0604020202020204" pitchFamily="34" charset="0"/>
              </a:rPr>
              <a:t>α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,P6</a:t>
            </a:r>
            <a:r>
              <a:rPr lang="en-US" baseline="-25000" dirty="0" smtClean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/mmc) Standard element reference state of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Ti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. Stable at room temperature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819583" y="535537"/>
            <a:ext cx="26753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 smtClean="0">
                <a:latin typeface="Arial" panose="020B0604020202020204" pitchFamily="34" charset="0"/>
                <a:cs typeface="Arial" panose="020B0604020202020204" pitchFamily="34" charset="0"/>
              </a:rPr>
              <a:t>ω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(P6/mmm)- hexagonal metastable phase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19583" y="3330517"/>
            <a:ext cx="1485900" cy="13716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43483" y="246003"/>
            <a:ext cx="2661021" cy="171608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0958" y="1295768"/>
            <a:ext cx="1314126" cy="225786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28704" y="2143019"/>
            <a:ext cx="2518105" cy="2143929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9234435" y="4843305"/>
            <a:ext cx="27123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α“(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Cmcm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)-orthorhombic martensitic transformation-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displacive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482462"/>
              </p:ext>
            </p:extLst>
          </p:nvPr>
        </p:nvGraphicFramePr>
        <p:xfrm>
          <a:off x="4507537" y="3103826"/>
          <a:ext cx="3976674" cy="2225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14251"/>
                <a:gridCol w="794396"/>
                <a:gridCol w="1668027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Alloy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Phase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Young’s Modulus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Ti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l-GR" sz="1600" dirty="0" smtClean="0"/>
                        <a:t>α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105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Ti-6Al-4V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l-GR" sz="1600" dirty="0" smtClean="0"/>
                        <a:t>α</a:t>
                      </a:r>
                      <a:r>
                        <a:rPr lang="en-US" sz="1600" dirty="0" smtClean="0"/>
                        <a:t>+</a:t>
                      </a:r>
                      <a:r>
                        <a:rPr lang="el-GR" sz="1600" dirty="0" smtClean="0"/>
                        <a:t>β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110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Ti-35Nb-5Ta-7Zr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l-GR" sz="1600" dirty="0" smtClean="0"/>
                        <a:t>β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55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Ti-13Nb-13Zr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l-GR" sz="1600" dirty="0" smtClean="0"/>
                        <a:t>α</a:t>
                      </a:r>
                      <a:r>
                        <a:rPr lang="en-US" sz="1600" dirty="0" smtClean="0"/>
                        <a:t>“+</a:t>
                      </a:r>
                      <a:r>
                        <a:rPr lang="el-GR" sz="1600" dirty="0" smtClean="0"/>
                        <a:t>β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79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Ti-25Nb-Ta-Zr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l-GR" sz="1600" dirty="0" smtClean="0"/>
                        <a:t>α</a:t>
                      </a:r>
                      <a:r>
                        <a:rPr lang="en-US" sz="1600" dirty="0" smtClean="0"/>
                        <a:t>+</a:t>
                      </a:r>
                      <a:r>
                        <a:rPr lang="el-GR" sz="1600" dirty="0" smtClean="0"/>
                        <a:t>ω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88</a:t>
                      </a:r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120583" y="5372451"/>
                <a:ext cx="4255057" cy="6469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Bcc (</a:t>
                </a:r>
                <a:r>
                  <a:rPr lang="el-GR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β</a:t>
                </a:r>
                <a:r>
                  <a:rPr lang="en-US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,</a:t>
                </a:r>
                <a:r>
                  <a:rPr lang="en-US" dirty="0" err="1" smtClean="0">
                    <a:latin typeface="Arial" panose="020B0604020202020204" pitchFamily="34" charset="0"/>
                    <a:cs typeface="Arial" panose="020B0604020202020204" pitchFamily="34" charset="0"/>
                  </a:rPr>
                  <a:t>Im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 smtClean="0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acc>
                  </m:oMath>
                </a14:m>
                <a:r>
                  <a:rPr lang="en-US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m)- stable at high temperatures</a:t>
                </a:r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583" y="5372451"/>
                <a:ext cx="4255057" cy="646908"/>
              </a:xfrm>
              <a:prstGeom prst="rect">
                <a:avLst/>
              </a:prstGeom>
              <a:blipFill rotWithShape="0">
                <a:blip r:embed="rId10"/>
                <a:stretch>
                  <a:fillRect l="-1289" t="-3774" b="-150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/>
          <p:cNvSpPr txBox="1"/>
          <p:nvPr/>
        </p:nvSpPr>
        <p:spPr>
          <a:xfrm>
            <a:off x="0" y="6426326"/>
            <a:ext cx="1151541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A. Jain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*, S.P. Ong*, G. 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Hautier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, W. Chen, W.D. Richards, S. 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Dacek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, S. 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Cholia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, D. Gunter, D. Skinner, G. 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Ceder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, K.A. 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Persson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APL 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Materials, 2013, 1(1), </a:t>
            </a:r>
            <a:r>
              <a:rPr 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011002.</a:t>
            </a:r>
          </a:p>
          <a:p>
            <a:r>
              <a:rPr 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. Long, H.J. Rack, Biomaterials. 19 (1998) 1621–1639. </a:t>
            </a:r>
          </a:p>
        </p:txBody>
      </p:sp>
    </p:spTree>
    <p:extLst>
      <p:ext uri="{BB962C8B-B14F-4D97-AF65-F5344CB8AC3E}">
        <p14:creationId xmlns:p14="http://schemas.microsoft.com/office/powerpoint/2010/main" val="1631135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Objectives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Study equilibrium phase stability</a:t>
            </a:r>
          </a:p>
          <a:p>
            <a:pPr lvl="1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Establish a thermodynamic and elastic database for the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Ti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-Mo-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Nb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-Sn-Ta-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Zr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system</a:t>
            </a:r>
          </a:p>
          <a:p>
            <a:pPr lvl="1"/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Study metastable phase stability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Study the elastic properties, phase stability and transformation of </a:t>
            </a:r>
            <a:r>
              <a:rPr lang="el-GR" dirty="0" smtClean="0">
                <a:latin typeface="Arial" panose="020B0604020202020204" pitchFamily="34" charset="0"/>
                <a:cs typeface="Arial" panose="020B0604020202020204" pitchFamily="34" charset="0"/>
              </a:rPr>
              <a:t>α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” and </a:t>
            </a:r>
            <a:r>
              <a:rPr lang="el-GR" dirty="0" smtClean="0">
                <a:latin typeface="Arial" panose="020B0604020202020204" pitchFamily="34" charset="0"/>
                <a:cs typeface="Arial" panose="020B0604020202020204" pitchFamily="34" charset="0"/>
              </a:rPr>
              <a:t>ω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phases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894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Objectives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Study equilibrium phase stability</a:t>
            </a:r>
          </a:p>
          <a:p>
            <a:pPr lvl="1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Establish a thermodynamic and elastic database for the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Ti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-Mo-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Nb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-Sn-Ta-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Zr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system</a:t>
            </a:r>
          </a:p>
          <a:p>
            <a:pPr lvl="1"/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 smtClean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Study metastable phase stability</a:t>
            </a:r>
            <a:endParaRPr lang="en-US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dirty="0" smtClean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Study the elastic properties, phase stability and transformation of </a:t>
            </a:r>
            <a:r>
              <a:rPr lang="el-GR" dirty="0" smtClean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α</a:t>
            </a:r>
            <a:r>
              <a:rPr lang="en-US" dirty="0" smtClean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 and </a:t>
            </a:r>
            <a:r>
              <a:rPr lang="el-GR" dirty="0" smtClean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ω</a:t>
            </a:r>
            <a:r>
              <a:rPr lang="en-US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smtClean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phases</a:t>
            </a:r>
            <a:endParaRPr lang="en-US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605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306" y="66090"/>
            <a:ext cx="10515600" cy="1325563"/>
          </a:xfrm>
        </p:spPr>
        <p:txBody>
          <a:bodyPr/>
          <a:lstStyle/>
          <a:p>
            <a:r>
              <a:rPr lang="en-U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First-principles based on DFT 0 K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738514" y="1273445"/>
                <a:ext cx="7493000" cy="5307556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G</a:t>
                </a:r>
                <a:r>
                  <a:rPr lang="en-US" sz="2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round state energies of condensed matter systems</a:t>
                </a:r>
              </a:p>
              <a:p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Deform lattice using 6 linearly independent sets of </a:t>
                </a:r>
                <a:r>
                  <a:rPr lang="en-US" sz="2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strain </a:t>
                </a:r>
                <a:r>
                  <a:rPr lang="el-GR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ε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=(</a:t>
                </a:r>
                <a:r>
                  <a:rPr lang="el-GR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ε</a:t>
                </a:r>
                <a:r>
                  <a:rPr lang="en-US" sz="2400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,</a:t>
                </a:r>
                <a:r>
                  <a:rPr lang="el-GR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ε</a:t>
                </a:r>
                <a:r>
                  <a:rPr lang="en-US" sz="2400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,</a:t>
                </a:r>
                <a:r>
                  <a:rPr lang="el-GR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ε</a:t>
                </a:r>
                <a:r>
                  <a:rPr lang="en-US" sz="2400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3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,</a:t>
                </a:r>
                <a:r>
                  <a:rPr lang="el-GR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ε</a:t>
                </a:r>
                <a:r>
                  <a:rPr lang="en-US" sz="2400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4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,</a:t>
                </a:r>
                <a:r>
                  <a:rPr lang="el-GR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ε</a:t>
                </a:r>
                <a:r>
                  <a:rPr lang="en-US" sz="2400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5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,</a:t>
                </a:r>
                <a:r>
                  <a:rPr lang="el-GR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ε</a:t>
                </a:r>
                <a:r>
                  <a:rPr lang="en-US" sz="2400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6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) </a:t>
                </a:r>
                <a:r>
                  <a:rPr lang="en-US" sz="2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to generate 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stresses </a:t>
                </a:r>
                <a:r>
                  <a:rPr lang="el-GR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σ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=(</a:t>
                </a:r>
                <a:r>
                  <a:rPr lang="el-GR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σ</a:t>
                </a:r>
                <a:r>
                  <a:rPr lang="en-US" sz="2400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,</a:t>
                </a:r>
                <a:r>
                  <a:rPr lang="el-GR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σ</a:t>
                </a:r>
                <a:r>
                  <a:rPr lang="en-US" sz="2400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,</a:t>
                </a:r>
                <a:r>
                  <a:rPr lang="el-GR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σ</a:t>
                </a:r>
                <a:r>
                  <a:rPr lang="en-US" sz="2400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3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,</a:t>
                </a:r>
                <a:r>
                  <a:rPr lang="el-GR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σ</a:t>
                </a:r>
                <a:r>
                  <a:rPr lang="en-US" sz="2400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4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,</a:t>
                </a:r>
                <a:r>
                  <a:rPr lang="el-GR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σ</a:t>
                </a:r>
                <a:r>
                  <a:rPr lang="en-US" sz="2400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5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,</a:t>
                </a:r>
                <a:r>
                  <a:rPr lang="el-GR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σ</a:t>
                </a:r>
                <a:r>
                  <a:rPr lang="en-US" sz="2400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6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</a:p>
              <a:p>
                <a:pPr marL="0" indent="0">
                  <a:buNone/>
                </a:pPr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i="1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6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13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23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13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23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33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44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55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66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38514" y="1273445"/>
                <a:ext cx="7493000" cy="5307556"/>
              </a:xfrm>
              <a:blipFill rotWithShape="0">
                <a:blip r:embed="rId3"/>
                <a:stretch>
                  <a:fillRect l="-1058" t="-14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8231514" y="253889"/>
            <a:ext cx="3960486" cy="29705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Rectangle 5"/>
          <p:cNvSpPr/>
          <p:nvPr/>
        </p:nvSpPr>
        <p:spPr>
          <a:xfrm>
            <a:off x="9297357" y="669433"/>
            <a:ext cx="1828800" cy="1200329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ea typeface="Tahoma" pitchFamily="34" charset="0"/>
                <a:cs typeface="Arial" panose="020B0604020202020204" pitchFamily="34" charset="0"/>
              </a:rPr>
              <a:t>E</a:t>
            </a:r>
            <a:r>
              <a:rPr lang="en-US" baseline="-25000" dirty="0" smtClean="0">
                <a:latin typeface="Arial" panose="020B0604020202020204" pitchFamily="34" charset="0"/>
                <a:ea typeface="Tahoma" pitchFamily="34" charset="0"/>
                <a:cs typeface="Arial" panose="020B0604020202020204" pitchFamily="34" charset="0"/>
              </a:rPr>
              <a:t>0K</a:t>
            </a:r>
            <a:r>
              <a:rPr lang="en-US" dirty="0" smtClean="0">
                <a:latin typeface="Arial" panose="020B0604020202020204" pitchFamily="34" charset="0"/>
                <a:ea typeface="Tahoma" pitchFamily="34" charset="0"/>
                <a:cs typeface="Arial" panose="020B0604020202020204" pitchFamily="34" charset="0"/>
              </a:rPr>
              <a:t> EOS fitting: static ground state energy of the crystal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6581001"/>
            <a:ext cx="119926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S.L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Shang et al., </a:t>
            </a:r>
            <a:r>
              <a:rPr lang="en-US" sz="1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Comput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. Mater. Sci. 47 (2010) </a:t>
            </a:r>
            <a:r>
              <a:rPr 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1040–1048.; Y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Wang et al., 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Acta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Mater. 52 (2004) 2665–2671</a:t>
            </a:r>
            <a:r>
              <a:rPr 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.; A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Wang et al., </a:t>
            </a:r>
            <a:r>
              <a:rPr lang="en-US" sz="1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Calphad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. 37 (2012) 126–131. 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496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0031" y="91030"/>
            <a:ext cx="10515600" cy="1325563"/>
          </a:xfrm>
        </p:spPr>
        <p:txBody>
          <a:bodyPr/>
          <a:lstStyle/>
          <a:p>
            <a:r>
              <a:rPr lang="en-U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First-principles based on DFT 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r>
              <a:rPr lang="en-U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inite temperature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540617" y="3306299"/>
            <a:ext cx="181966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i="1" dirty="0" err="1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r>
              <a:rPr lang="en-US" sz="3200" i="1" baseline="-25000" dirty="0" err="1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Vib</a:t>
            </a:r>
            <a:r>
              <a:rPr lang="en-US" sz="3200" dirty="0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3200" i="1" dirty="0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V,T</a:t>
            </a:r>
            <a:r>
              <a:rPr lang="en-US" sz="3200" dirty="0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endParaRPr lang="en-US" sz="32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424640" y="2998521"/>
            <a:ext cx="6116401" cy="1200329"/>
          </a:xfrm>
          <a:prstGeom prst="rect">
            <a:avLst/>
          </a:prstGeom>
          <a:solidFill>
            <a:schemeClr val="bg1"/>
          </a:solidFill>
          <a:ln w="25400" cap="sq">
            <a:solidFill>
              <a:schemeClr val="accent5">
                <a:lumMod val="75000"/>
              </a:schemeClr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Temperature-dependent crystal vibrations, obtained from the Debye-</a:t>
            </a:r>
            <a:r>
              <a:rPr lang="en-US" sz="2400" dirty="0" err="1" smtClean="0">
                <a:latin typeface="Arial" panose="020B0604020202020204" pitchFamily="34" charset="0"/>
                <a:ea typeface="Tahoma" pitchFamily="34" charset="0"/>
                <a:cs typeface="Arial" panose="020B0604020202020204" pitchFamily="34" charset="0"/>
              </a:rPr>
              <a:t>Grüneisen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model or phonon supercell approach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405771" y="4987006"/>
            <a:ext cx="208935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i="1" dirty="0" smtClean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r>
              <a:rPr lang="en-US" sz="3600" i="1" baseline="-25000" dirty="0" smtClean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T-el</a:t>
            </a:r>
            <a:r>
              <a:rPr lang="en-US" sz="3600" dirty="0" smtClean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3600" i="1" dirty="0" smtClean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V,T</a:t>
            </a:r>
            <a:r>
              <a:rPr lang="en-US" sz="3600" dirty="0" smtClean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endParaRPr lang="en-US" sz="3600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424639" y="4892130"/>
            <a:ext cx="6116401" cy="830997"/>
          </a:xfrm>
          <a:prstGeom prst="rect">
            <a:avLst/>
          </a:prstGeom>
          <a:solidFill>
            <a:schemeClr val="bg1"/>
          </a:solidFill>
          <a:ln w="25400" cap="sq">
            <a:solidFill>
              <a:schemeClr val="accent6">
                <a:lumMod val="75000"/>
              </a:schemeClr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Temperature-dependent thermal-electronic excitation contributions to the free energy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0" y="6581001"/>
            <a:ext cx="119926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S.L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Shang et al., </a:t>
            </a:r>
            <a:r>
              <a:rPr lang="en-US" sz="1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Comput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. Mater. Sci. 47 (2010) </a:t>
            </a:r>
            <a:r>
              <a:rPr 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1040–1048.; Y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Wang et al., 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Acta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Mater. 52 (2004) 2665–2671</a:t>
            </a:r>
            <a:r>
              <a:rPr 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.; A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Wang et al., </a:t>
            </a:r>
            <a:r>
              <a:rPr lang="en-US" sz="1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Calphad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. 37 (2012) 126–131. 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1349133" y="1748704"/>
                <a:ext cx="9734011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charset="0"/>
                        </a:rPr>
                        <m:t>𝐹</m:t>
                      </m:r>
                      <m:d>
                        <m:dPr>
                          <m:ctrlPr>
                            <a:rPr lang="mr-IN" sz="40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4000" b="0" i="1" smtClean="0">
                              <a:latin typeface="Cambria Math" charset="0"/>
                            </a:rPr>
                            <m:t>𝑉</m:t>
                          </m:r>
                          <m:r>
                            <a:rPr lang="en-US" sz="4000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sz="4000" b="0" i="1" smtClean="0">
                              <a:latin typeface="Cambria Math" charset="0"/>
                            </a:rPr>
                            <m:t>𝑇</m:t>
                          </m:r>
                        </m:e>
                      </m:d>
                      <m:r>
                        <a:rPr lang="en-US" sz="4000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sz="40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charset="0"/>
                            </a:rPr>
                            <m:t>𝐸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charset="0"/>
                            </a:rPr>
                            <m:t>0</m:t>
                          </m:r>
                          <m:r>
                            <a:rPr lang="en-US" sz="4000" b="0" i="1" smtClean="0">
                              <a:latin typeface="Cambria Math" charset="0"/>
                            </a:rPr>
                            <m:t>𝐾</m:t>
                          </m:r>
                        </m:sub>
                      </m:sSub>
                      <m:d>
                        <m:dPr>
                          <m:ctrlPr>
                            <a:rPr lang="mr-IN" sz="40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4000" b="0" i="1" smtClean="0">
                              <a:latin typeface="Cambria Math" charset="0"/>
                            </a:rPr>
                            <m:t>𝑉</m:t>
                          </m:r>
                        </m:e>
                      </m:d>
                      <m:r>
                        <a:rPr lang="en-US" sz="4000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charset="0"/>
                            </a:rPr>
                            <m:t>𝐹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charset="0"/>
                            </a:rPr>
                            <m:t>𝑣𝑖𝑏</m:t>
                          </m:r>
                        </m:sub>
                      </m:sSub>
                      <m:d>
                        <m:dPr>
                          <m:ctrlPr>
                            <a:rPr lang="mr-IN" sz="40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40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charset="0"/>
                            </a:rPr>
                            <m:t>𝑉</m:t>
                          </m:r>
                          <m:r>
                            <a:rPr lang="en-US" sz="40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40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charset="0"/>
                            </a:rPr>
                            <m:t>𝑇</m:t>
                          </m:r>
                        </m:e>
                      </m:d>
                      <m:r>
                        <a:rPr lang="en-US" sz="4000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charset="0"/>
                            </a:rPr>
                            <m:t>𝐹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charset="0"/>
                            </a:rPr>
                            <m:t>𝑇</m:t>
                          </m:r>
                          <m:r>
                            <a:rPr lang="en-US" sz="40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charset="0"/>
                            </a:rPr>
                            <m:t>−</m:t>
                          </m:r>
                          <m:r>
                            <a:rPr lang="en-US" sz="40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charset="0"/>
                            </a:rPr>
                            <m:t>𝑒𝑙</m:t>
                          </m:r>
                        </m:sub>
                      </m:sSub>
                      <m:d>
                        <m:dPr>
                          <m:ctrlPr>
                            <a:rPr lang="mr-IN" sz="40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40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charset="0"/>
                            </a:rPr>
                            <m:t>𝑉</m:t>
                          </m:r>
                          <m:r>
                            <a:rPr lang="en-US" sz="40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40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charset="0"/>
                            </a:rPr>
                            <m:t>𝑇</m:t>
                          </m:r>
                        </m:e>
                      </m:d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9133" y="1748704"/>
                <a:ext cx="9734011" cy="61555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8288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Title 1"/>
          <p:cNvSpPr>
            <a:spLocks noGrp="1"/>
          </p:cNvSpPr>
          <p:nvPr>
            <p:ph type="title"/>
          </p:nvPr>
        </p:nvSpPr>
        <p:spPr>
          <a:xfrm>
            <a:off x="838200" y="76764"/>
            <a:ext cx="10515600" cy="707238"/>
          </a:xfrm>
        </p:spPr>
        <p:txBody>
          <a:bodyPr>
            <a:normAutofit/>
          </a:bodyPr>
          <a:lstStyle/>
          <a:p>
            <a:r>
              <a:rPr lang="en-US" altLang="en-US" sz="3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CALculations</a:t>
            </a:r>
            <a:r>
              <a:rPr lang="en-US" alt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 of </a:t>
            </a:r>
            <a:r>
              <a:rPr lang="en-US" altLang="en-US" sz="3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PHAse</a:t>
            </a:r>
            <a:r>
              <a:rPr lang="en-US" alt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 Diagrams (CALPHAD)</a:t>
            </a:r>
            <a:endParaRPr lang="en-US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81440" y="1766994"/>
            <a:ext cx="5934513" cy="707886"/>
          </a:xfrm>
          <a:prstGeom prst="rect">
            <a:avLst/>
          </a:prstGeom>
          <a:solidFill>
            <a:srgbClr val="F2F7FC"/>
          </a:solidFill>
          <a:ln w="38100">
            <a:solidFill>
              <a:srgbClr val="321E00"/>
            </a:solidFill>
            <a:miter lim="800000"/>
            <a:headEnd/>
            <a:tailEnd/>
          </a:ln>
          <a:effectLst>
            <a:outerShdw blurRad="50800" dist="38100" dir="2700000" algn="tl" rotWithShape="0">
              <a:srgbClr val="808080">
                <a:alpha val="39999"/>
              </a:srgbClr>
            </a:outerShdw>
          </a:effectLst>
        </p:spPr>
        <p:txBody>
          <a:bodyPr wrap="square">
            <a:spAutoFit/>
          </a:bodyPr>
          <a:lstStyle>
            <a:lvl1pPr eaLnBrk="0" hangingPunct="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20000"/>
              </a:spcBef>
            </a:pPr>
            <a:r>
              <a:rPr lang="en-US" altLang="en-US" sz="2000" b="0" baseline="0" dirty="0">
                <a:cs typeface="Arial" panose="020B0604020202020204" pitchFamily="34" charset="0"/>
              </a:rPr>
              <a:t>Thermochemical data: enthalpy entropy, heat capacity, activity …</a:t>
            </a:r>
          </a:p>
        </p:txBody>
      </p:sp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6219667" y="1766994"/>
            <a:ext cx="5817064" cy="707886"/>
          </a:xfrm>
          <a:prstGeom prst="rect">
            <a:avLst/>
          </a:prstGeom>
          <a:solidFill>
            <a:srgbClr val="F2F7FC"/>
          </a:solidFill>
          <a:ln w="38100">
            <a:solidFill>
              <a:srgbClr val="321E00"/>
            </a:solidFill>
            <a:miter lim="800000"/>
            <a:headEnd/>
            <a:tailEnd/>
          </a:ln>
          <a:effectLst>
            <a:outerShdw blurRad="50800" dist="38100" dir="2700000" algn="tl" rotWithShape="0">
              <a:srgbClr val="808080">
                <a:alpha val="39999"/>
              </a:srgbClr>
            </a:outerShdw>
          </a:effectLst>
        </p:spPr>
        <p:txBody>
          <a:bodyPr wrap="square">
            <a:spAutoFit/>
          </a:bodyPr>
          <a:lstStyle/>
          <a:p>
            <a:pPr algn="ctr" eaLnBrk="0" hangingPunct="0">
              <a:spcBef>
                <a:spcPct val="20000"/>
              </a:spcBef>
              <a:defRPr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Phase equilibria data: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liquidus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, solidus, phase boundary/composition</a:t>
            </a:r>
          </a:p>
        </p:txBody>
      </p:sp>
      <p:sp>
        <p:nvSpPr>
          <p:cNvPr id="30" name="Right Arrow 29"/>
          <p:cNvSpPr>
            <a:spLocks noChangeArrowheads="1"/>
          </p:cNvSpPr>
          <p:nvPr/>
        </p:nvSpPr>
        <p:spPr bwMode="auto">
          <a:xfrm rot="3495692">
            <a:off x="4356547" y="2572122"/>
            <a:ext cx="643218" cy="385909"/>
          </a:xfrm>
          <a:prstGeom prst="rightArrow">
            <a:avLst>
              <a:gd name="adj1" fmla="val 50000"/>
              <a:gd name="adj2" fmla="val 50001"/>
            </a:avLst>
          </a:prstGeom>
          <a:solidFill>
            <a:schemeClr val="accent1">
              <a:lumMod val="75000"/>
            </a:schemeClr>
          </a:solidFill>
          <a:ln w="2540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srgbClr val="808080">
                <a:alpha val="39999"/>
              </a:srgbClr>
            </a:outerShdw>
          </a:effectLst>
        </p:spPr>
        <p:txBody>
          <a:bodyPr anchor="ctr"/>
          <a:lstStyle/>
          <a:p>
            <a:pPr algn="ctr" eaLnBrk="0" hangingPunct="0">
              <a:spcBef>
                <a:spcPct val="20000"/>
              </a:spcBef>
              <a:buFontTx/>
              <a:buChar char="•"/>
              <a:defRPr/>
            </a:pPr>
            <a:endParaRPr lang="en-US">
              <a:solidFill>
                <a:schemeClr val="lt1"/>
              </a:solidFill>
            </a:endParaRPr>
          </a:p>
        </p:txBody>
      </p:sp>
      <p:sp>
        <p:nvSpPr>
          <p:cNvPr id="31" name="Right Arrow 30"/>
          <p:cNvSpPr>
            <a:spLocks noChangeArrowheads="1"/>
          </p:cNvSpPr>
          <p:nvPr/>
        </p:nvSpPr>
        <p:spPr bwMode="auto">
          <a:xfrm rot="7314916">
            <a:off x="6642772" y="2553986"/>
            <a:ext cx="652778" cy="371648"/>
          </a:xfrm>
          <a:prstGeom prst="rightArrow">
            <a:avLst>
              <a:gd name="adj1" fmla="val 50000"/>
              <a:gd name="adj2" fmla="val 49997"/>
            </a:avLst>
          </a:prstGeom>
          <a:solidFill>
            <a:schemeClr val="accent1">
              <a:lumMod val="75000"/>
            </a:schemeClr>
          </a:solidFill>
          <a:ln w="2540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srgbClr val="808080">
                <a:alpha val="39999"/>
              </a:srgbClr>
            </a:outerShdw>
          </a:effectLst>
        </p:spPr>
        <p:txBody>
          <a:bodyPr anchor="ctr"/>
          <a:lstStyle/>
          <a:p>
            <a:pPr algn="ctr" eaLnBrk="0" hangingPunct="0">
              <a:spcBef>
                <a:spcPct val="20000"/>
              </a:spcBef>
              <a:buFontTx/>
              <a:buChar char="•"/>
              <a:defRPr/>
            </a:pPr>
            <a:endParaRPr lang="en-US">
              <a:solidFill>
                <a:schemeClr val="lt1"/>
              </a:solidFill>
            </a:endParaRP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6281866" y="769647"/>
            <a:ext cx="5692666" cy="707886"/>
          </a:xfrm>
          <a:prstGeom prst="rect">
            <a:avLst/>
          </a:prstGeom>
          <a:solidFill>
            <a:schemeClr val="bg1"/>
          </a:solidFill>
          <a:ln w="38100">
            <a:solidFill>
              <a:srgbClr val="321E00"/>
            </a:solidFill>
            <a:miter lim="800000"/>
            <a:headEnd/>
            <a:tailEnd/>
          </a:ln>
          <a:effectLst>
            <a:outerShdw blurRad="50800" dist="38100" dir="2700000" algn="tl" rotWithShape="0">
              <a:srgbClr val="808080">
                <a:alpha val="39999"/>
              </a:srgbClr>
            </a:outerShdw>
          </a:effectLst>
        </p:spPr>
        <p:txBody>
          <a:bodyPr wrap="square">
            <a:spAutoFit/>
          </a:bodyPr>
          <a:lstStyle/>
          <a:p>
            <a:pPr algn="ctr" eaLnBrk="0" hangingPunct="0">
              <a:spcBef>
                <a:spcPct val="20000"/>
              </a:spcBef>
              <a:defRPr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Experimental data plenty, hard to predict using first-principles</a:t>
            </a: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378482" y="783616"/>
            <a:ext cx="5398376" cy="707886"/>
          </a:xfrm>
          <a:prstGeom prst="rect">
            <a:avLst/>
          </a:prstGeom>
          <a:solidFill>
            <a:schemeClr val="bg1"/>
          </a:solidFill>
          <a:ln w="38100">
            <a:solidFill>
              <a:srgbClr val="321E00"/>
            </a:solidFill>
            <a:miter lim="800000"/>
            <a:headEnd/>
            <a:tailEnd/>
          </a:ln>
          <a:effectLst>
            <a:outerShdw blurRad="50800" dist="38100" dir="2700000" algn="tl" rotWithShape="0">
              <a:srgbClr val="808080">
                <a:alpha val="39999"/>
              </a:srgbClr>
            </a:outerShdw>
          </a:effectLst>
        </p:spPr>
        <p:txBody>
          <a:bodyPr wrap="square">
            <a:spAutoFit/>
          </a:bodyPr>
          <a:lstStyle/>
          <a:p>
            <a:pPr algn="ctr" eaLnBrk="0" hangingPunct="0">
              <a:spcBef>
                <a:spcPct val="20000"/>
              </a:spcBef>
              <a:defRPr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Fewer data points supplemented by first-principles calculations</a:t>
            </a: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4188579" y="2955060"/>
            <a:ext cx="3363380" cy="707886"/>
          </a:xfrm>
          <a:prstGeom prst="rect">
            <a:avLst/>
          </a:prstGeom>
          <a:solidFill>
            <a:srgbClr val="A1C6E7"/>
          </a:solidFill>
          <a:ln w="38100">
            <a:solidFill>
              <a:srgbClr val="321E00"/>
            </a:solidFill>
            <a:miter lim="800000"/>
            <a:headEnd/>
            <a:tailEnd/>
          </a:ln>
          <a:effectLst>
            <a:outerShdw blurRad="50800" dist="38100" dir="2700000" algn="tl" rotWithShape="0">
              <a:srgbClr val="808080">
                <a:alpha val="39999"/>
              </a:srgbClr>
            </a:outerShdw>
          </a:effectLst>
        </p:spPr>
        <p:txBody>
          <a:bodyPr wrap="square">
            <a:spAutoFit/>
          </a:bodyPr>
          <a:lstStyle/>
          <a:p>
            <a:pPr algn="ctr" eaLnBrk="0" hangingPunct="0">
              <a:spcBef>
                <a:spcPct val="20000"/>
              </a:spcBef>
              <a:defRPr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Gibbs energy 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(parameterized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32" name="Right Arrow 31"/>
          <p:cNvSpPr>
            <a:spLocks noChangeArrowheads="1"/>
          </p:cNvSpPr>
          <p:nvPr/>
        </p:nvSpPr>
        <p:spPr bwMode="auto">
          <a:xfrm rot="5400000">
            <a:off x="5642161" y="3777068"/>
            <a:ext cx="567880" cy="482052"/>
          </a:xfrm>
          <a:prstGeom prst="rightArrow">
            <a:avLst>
              <a:gd name="adj1" fmla="val 50000"/>
              <a:gd name="adj2" fmla="val 50001"/>
            </a:avLst>
          </a:prstGeom>
          <a:solidFill>
            <a:srgbClr val="0070C0"/>
          </a:solidFill>
          <a:ln w="25400">
            <a:solidFill>
              <a:srgbClr val="321E00"/>
            </a:solidFill>
            <a:miter lim="800000"/>
            <a:headEnd/>
            <a:tailEnd/>
          </a:ln>
          <a:effectLst>
            <a:outerShdw blurRad="50800" dist="38100" dir="2700000" algn="tl" rotWithShape="0">
              <a:srgbClr val="808080">
                <a:alpha val="39999"/>
              </a:srgbClr>
            </a:outerShdw>
          </a:effectLst>
        </p:spPr>
        <p:txBody>
          <a:bodyPr anchor="ctr"/>
          <a:lstStyle/>
          <a:p>
            <a:pPr algn="ctr" eaLnBrk="0" hangingPunct="0">
              <a:spcBef>
                <a:spcPct val="20000"/>
              </a:spcBef>
              <a:buFontTx/>
              <a:buChar char="•"/>
              <a:defRPr/>
            </a:pPr>
            <a:endParaRPr lang="en-US">
              <a:solidFill>
                <a:schemeClr val="l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479014" y="2892813"/>
            <a:ext cx="2336381" cy="1200329"/>
          </a:xfrm>
          <a:prstGeom prst="rect">
            <a:avLst/>
          </a:prstGeom>
          <a:solidFill>
            <a:srgbClr val="F2F7FC"/>
          </a:solidFill>
          <a:ln w="38100">
            <a:solidFill>
              <a:srgbClr val="321E00"/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spcBef>
                <a:spcPct val="20000"/>
              </a:spcBef>
              <a:defRPr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Practical applications: T, P, </a:t>
            </a:r>
            <a:r>
              <a:rPr lang="en-US" sz="2400" i="1" dirty="0" err="1">
                <a:latin typeface="Arial" panose="020B0604020202020204" pitchFamily="34" charset="0"/>
                <a:cs typeface="Arial" panose="020B0604020202020204" pitchFamily="34" charset="0"/>
              </a:rPr>
              <a:t>ni</a:t>
            </a:r>
            <a:endParaRPr lang="en-US" sz="24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Right Arrow 22"/>
          <p:cNvSpPr>
            <a:spLocks noChangeArrowheads="1"/>
          </p:cNvSpPr>
          <p:nvPr/>
        </p:nvSpPr>
        <p:spPr bwMode="auto">
          <a:xfrm rot="10800000">
            <a:off x="7708256" y="3140094"/>
            <a:ext cx="1719124" cy="382902"/>
          </a:xfrm>
          <a:prstGeom prst="rightArrow">
            <a:avLst>
              <a:gd name="adj1" fmla="val 50000"/>
              <a:gd name="adj2" fmla="val 49999"/>
            </a:avLst>
          </a:prstGeom>
          <a:solidFill>
            <a:schemeClr val="accent1">
              <a:lumMod val="75000"/>
            </a:schemeClr>
          </a:solidFill>
          <a:ln w="2540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srgbClr val="808080">
                <a:alpha val="39999"/>
              </a:srgbClr>
            </a:outerShdw>
          </a:effectLst>
        </p:spPr>
        <p:txBody>
          <a:bodyPr anchor="ctr"/>
          <a:lstStyle/>
          <a:p>
            <a:pPr algn="ctr" eaLnBrk="0" hangingPunct="0">
              <a:spcBef>
                <a:spcPct val="20000"/>
              </a:spcBef>
              <a:buFontTx/>
              <a:buChar char="•"/>
              <a:defRPr/>
            </a:pPr>
            <a:endParaRPr lang="en-US">
              <a:solidFill>
                <a:schemeClr val="lt1"/>
              </a:solidFill>
            </a:endParaRPr>
          </a:p>
        </p:txBody>
      </p:sp>
      <p:sp>
        <p:nvSpPr>
          <p:cNvPr id="9228" name="TextBox 9"/>
          <p:cNvSpPr txBox="1">
            <a:spLocks noChangeArrowheads="1"/>
          </p:cNvSpPr>
          <p:nvPr/>
        </p:nvSpPr>
        <p:spPr bwMode="auto">
          <a:xfrm>
            <a:off x="3970212" y="4328160"/>
            <a:ext cx="4091481" cy="707886"/>
          </a:xfrm>
          <a:prstGeom prst="rect">
            <a:avLst/>
          </a:prstGeom>
          <a:solidFill>
            <a:schemeClr val="accent1">
              <a:lumMod val="50000"/>
            </a:schemeClr>
          </a:solidFill>
          <a:ln w="38100">
            <a:solidFill>
              <a:srgbClr val="321E00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20000"/>
              </a:spcBef>
            </a:pPr>
            <a:r>
              <a:rPr lang="en-US" altLang="en-US" sz="2000" baseline="0" dirty="0">
                <a:solidFill>
                  <a:schemeClr val="bg2"/>
                </a:solidFill>
                <a:cs typeface="Arial" panose="020B0604020202020204" pitchFamily="34" charset="0"/>
              </a:rPr>
              <a:t>Phase diagrams, direct applications</a:t>
            </a:r>
          </a:p>
        </p:txBody>
      </p:sp>
      <p:sp>
        <p:nvSpPr>
          <p:cNvPr id="9230" name="TextBox 15"/>
          <p:cNvSpPr txBox="1">
            <a:spLocks noChangeArrowheads="1"/>
          </p:cNvSpPr>
          <p:nvPr/>
        </p:nvSpPr>
        <p:spPr bwMode="auto">
          <a:xfrm>
            <a:off x="417020" y="4673540"/>
            <a:ext cx="266065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20000"/>
              </a:spcBef>
            </a:pPr>
            <a:r>
              <a:rPr lang="en-US" altLang="en-US" sz="1600" i="1" baseline="0" dirty="0">
                <a:cs typeface="Arial" panose="020B0604020202020204" pitchFamily="34" charset="0"/>
              </a:rPr>
              <a:t>http://www.calphad.org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076" y="3545682"/>
            <a:ext cx="1127858" cy="112785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2562771" y="5506255"/>
                <a:ext cx="7694863" cy="5598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∅</m:t>
                          </m:r>
                        </m:sup>
                      </m:sSubSup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Pre>
                        <m:sPre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sPrePr>
                        <m:sub/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2400" i="1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∅</m:t>
                              </m:r>
                            </m:sup>
                          </m:sSub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Pre>
                            <m:sPrePr>
                              <m:ctrlPr>
                                <a:rPr lang="en-US" sz="2400" i="1">
                                  <a:latin typeface="Cambria Math" charset="0"/>
                                </a:rPr>
                              </m:ctrlPr>
                            </m:sPrePr>
                            <m:sub/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∅</m:t>
                                  </m:r>
                                </m:sup>
                              </m:sSub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𝑅𝑇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400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func>
                                    <m:funcPr>
                                      <m:ctrlPr>
                                        <a:rPr lang="en-US" sz="2400" i="1">
                                          <a:latin typeface="Cambria Math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2400">
                                          <a:latin typeface="Cambria Math" panose="02040503050406030204" pitchFamily="18" charset="0"/>
                                        </a:rPr>
                                        <m:t>ln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sz="2400" i="1">
                                              <a:latin typeface="Cambria Math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400" i="1">
                                                  <a:latin typeface="Cambria Math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func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func>
                                    <m:funcPr>
                                      <m:ctrlPr>
                                        <a:rPr lang="en-US" sz="2400" i="1">
                                          <a:latin typeface="Cambria Math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2400">
                                          <a:latin typeface="Cambria Math" panose="02040503050406030204" pitchFamily="18" charset="0"/>
                                        </a:rPr>
                                        <m:t>ln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sz="2400" i="1">
                                              <a:latin typeface="Cambria Math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400" i="1">
                                                  <a:latin typeface="Cambria Math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func>
                                </m:e>
                              </m:d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Pre>
                                <m:sPrePr>
                                  <m:ctrlPr>
                                    <a:rPr lang="en-US" sz="2400" i="1">
                                      <a:latin typeface="Cambria Math" charset="0"/>
                                    </a:rPr>
                                  </m:ctrlPr>
                                </m:sPrePr>
                                <m:sub/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𝑋𝑆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lang="en-US" sz="2400" i="1">
                                          <a:latin typeface="Cambria Math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  <m:sup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∅</m:t>
                                      </m:r>
                                    </m:sup>
                                  </m:sSubSup>
                                </m:e>
                              </m:sPre>
                            </m:e>
                          </m:sPre>
                        </m:e>
                      </m:sPre>
                    </m:oMath>
                  </m:oMathPara>
                </a14:m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2771" y="5506255"/>
                <a:ext cx="7694863" cy="55989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9</a:t>
            </a:fld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0800" y="6547772"/>
            <a:ext cx="976088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06400" marR="0" indent="-40640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latin typeface="Times New Roman" charset="0"/>
                <a:ea typeface="Times New Roman" charset="0"/>
              </a:rPr>
              <a:t>Z.-K. Liu</a:t>
            </a:r>
            <a:r>
              <a:rPr lang="en-US" sz="1200" dirty="0" smtClean="0">
                <a:latin typeface="Times New Roman" charset="0"/>
                <a:ea typeface="Times New Roman" charset="0"/>
              </a:rPr>
              <a:t>, </a:t>
            </a:r>
            <a:r>
              <a:rPr lang="en-US" sz="1200" dirty="0">
                <a:latin typeface="Times New Roman" charset="0"/>
                <a:ea typeface="Times New Roman" charset="0"/>
              </a:rPr>
              <a:t>J. Phase Equilibria </a:t>
            </a:r>
            <a:r>
              <a:rPr lang="en-US" sz="1200" dirty="0" err="1">
                <a:latin typeface="Times New Roman" charset="0"/>
                <a:ea typeface="Times New Roman" charset="0"/>
              </a:rPr>
              <a:t>Diffus</a:t>
            </a:r>
            <a:r>
              <a:rPr lang="en-US" sz="1200" dirty="0">
                <a:latin typeface="Times New Roman" charset="0"/>
                <a:ea typeface="Times New Roman" charset="0"/>
              </a:rPr>
              <a:t>. 30 (2009) </a:t>
            </a:r>
            <a:r>
              <a:rPr lang="en-US" sz="1200" dirty="0" smtClean="0">
                <a:latin typeface="Times New Roman" charset="0"/>
                <a:ea typeface="Times New Roman" charset="0"/>
              </a:rPr>
              <a:t>517–534.</a:t>
            </a:r>
            <a:r>
              <a:rPr lang="en-US" sz="1200" dirty="0" smtClean="0">
                <a:latin typeface="Times New Roman" charset="0"/>
                <a:ea typeface="SimSun" charset="-122"/>
              </a:rPr>
              <a:t>; </a:t>
            </a:r>
            <a:r>
              <a:rPr lang="en-US" sz="1200" dirty="0" smtClean="0">
                <a:latin typeface="Times New Roman" charset="0"/>
                <a:ea typeface="Times New Roman" charset="0"/>
              </a:rPr>
              <a:t>Z</a:t>
            </a:r>
            <a:r>
              <a:rPr lang="en-US" sz="1200" dirty="0">
                <a:latin typeface="Times New Roman" charset="0"/>
                <a:ea typeface="Times New Roman" charset="0"/>
              </a:rPr>
              <a:t>.-K. Liu, H. Zhang, S. </a:t>
            </a:r>
            <a:r>
              <a:rPr lang="en-US" sz="1200" dirty="0" err="1">
                <a:latin typeface="Times New Roman" charset="0"/>
                <a:ea typeface="Times New Roman" charset="0"/>
              </a:rPr>
              <a:t>Ganeshan</a:t>
            </a:r>
            <a:r>
              <a:rPr lang="en-US" sz="1200" dirty="0">
                <a:latin typeface="Times New Roman" charset="0"/>
                <a:ea typeface="Times New Roman" charset="0"/>
              </a:rPr>
              <a:t>, Y. Wang, S.N. </a:t>
            </a:r>
            <a:r>
              <a:rPr lang="en-US" sz="1200" dirty="0" err="1" smtClean="0">
                <a:latin typeface="Times New Roman" charset="0"/>
                <a:ea typeface="Times New Roman" charset="0"/>
              </a:rPr>
              <a:t>Mathaudhu</a:t>
            </a:r>
            <a:r>
              <a:rPr lang="en-US" sz="1200" dirty="0" smtClean="0">
                <a:latin typeface="Times New Roman" charset="0"/>
                <a:ea typeface="Times New Roman" charset="0"/>
              </a:rPr>
              <a:t>, </a:t>
            </a:r>
            <a:r>
              <a:rPr lang="en-US" sz="1200" dirty="0">
                <a:latin typeface="Times New Roman" charset="0"/>
                <a:ea typeface="Times New Roman" charset="0"/>
              </a:rPr>
              <a:t>Scr. </a:t>
            </a:r>
            <a:r>
              <a:rPr lang="en-US" sz="1200" dirty="0" smtClean="0">
                <a:latin typeface="Times New Roman" charset="0"/>
                <a:ea typeface="Times New Roman" charset="0"/>
              </a:rPr>
              <a:t>Mater. 63 </a:t>
            </a:r>
            <a:r>
              <a:rPr lang="en-US" sz="1200" dirty="0">
                <a:latin typeface="Times New Roman" charset="0"/>
                <a:ea typeface="Times New Roman" charset="0"/>
              </a:rPr>
              <a:t>(2010) 686–691.</a:t>
            </a:r>
            <a:endParaRPr lang="en-US" sz="1200" dirty="0">
              <a:effectLst/>
              <a:latin typeface="Times New Roman" charset="0"/>
              <a:ea typeface="SimSun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39774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5494</TotalTime>
  <Words>3465</Words>
  <Application>Microsoft Macintosh PowerPoint</Application>
  <PresentationFormat>Widescreen</PresentationFormat>
  <Paragraphs>553</Paragraphs>
  <Slides>36</Slides>
  <Notes>9</Notes>
  <HiddenSlides>0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8" baseType="lpstr">
      <vt:lpstr>Arial</vt:lpstr>
      <vt:lpstr>Calibri</vt:lpstr>
      <vt:lpstr>Calibri Light</vt:lpstr>
      <vt:lpstr>Cambria Math</vt:lpstr>
      <vt:lpstr>Mangal</vt:lpstr>
      <vt:lpstr>ＭＳ Ｐゴシック</vt:lpstr>
      <vt:lpstr>SimSun</vt:lpstr>
      <vt:lpstr>Symbol</vt:lpstr>
      <vt:lpstr>Tahoma</vt:lpstr>
      <vt:lpstr>Times New Roman</vt:lpstr>
      <vt:lpstr>Office Theme</vt:lpstr>
      <vt:lpstr>Equation</vt:lpstr>
      <vt:lpstr>Manuscript Plan</vt:lpstr>
      <vt:lpstr>Development of a knowledge base of Ti-alloys from first-principles and computational thermodynamics</vt:lpstr>
      <vt:lpstr>Background: Ti-alloys Biomedical Applications</vt:lpstr>
      <vt:lpstr>Phase Stabilities</vt:lpstr>
      <vt:lpstr>Objectives</vt:lpstr>
      <vt:lpstr>Objectives</vt:lpstr>
      <vt:lpstr>First-principles based on DFT 0 K</vt:lpstr>
      <vt:lpstr>First-principles based on DFT finite temperature</vt:lpstr>
      <vt:lpstr>CALculations of PHAse Diagrams (CALPHAD)</vt:lpstr>
      <vt:lpstr>Ti-Mo-Nb-(Sn)-Ta-Zr Database Objectives</vt:lpstr>
      <vt:lpstr>Thermodynamic Modeling- Pure Elements</vt:lpstr>
      <vt:lpstr>Thermodynamic Modeling-Binary Systems</vt:lpstr>
      <vt:lpstr>Ta-Sn Thermodynamic Modeling</vt:lpstr>
      <vt:lpstr>Calculated the pure elements</vt:lpstr>
      <vt:lpstr>Calculated the Stoichiometric compounds</vt:lpstr>
      <vt:lpstr>Enthalpy of Formation and Modeled Parameters</vt:lpstr>
      <vt:lpstr>Thermodynamic Modeling-Ti-X-Y</vt:lpstr>
      <vt:lpstr>PowerPoint Presentation</vt:lpstr>
      <vt:lpstr>Elastic Modeling- Ti-X Cij</vt:lpstr>
      <vt:lpstr>Elastic Modeling- Ti-X-Y Cij</vt:lpstr>
      <vt:lpstr>Calculation of the Young’s modulus</vt:lpstr>
      <vt:lpstr>Ensuring Database Accuracy</vt:lpstr>
      <vt:lpstr>Young’s Modulus Mapping from the Database</vt:lpstr>
      <vt:lpstr>Objectives</vt:lpstr>
      <vt:lpstr>Metastable phase formation-effects E</vt:lpstr>
      <vt:lpstr>Ti-Nb Elastic Data</vt:lpstr>
      <vt:lpstr>Young’s Modulus predicted with phase fractions</vt:lpstr>
      <vt:lpstr>Phase Stability at 0 K of Ti-Nb and Ti-Ta</vt:lpstr>
      <vt:lpstr>Partition Function Approach</vt:lpstr>
      <vt:lpstr>Ti-Nb Martensite</vt:lpstr>
      <vt:lpstr>PowerPoint Presentation</vt:lpstr>
      <vt:lpstr>Entropy difference between slow cooled and quenched samples</vt:lpstr>
      <vt:lpstr>Ti-Nb Diffraction Patterns and phase fractions</vt:lpstr>
      <vt:lpstr>Summary</vt:lpstr>
      <vt:lpstr>Future Work</vt:lpstr>
      <vt:lpstr>Acknowledgements</vt:lpstr>
    </vt:vector>
  </TitlesOfParts>
  <Company>Penn State University</Company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CASSIE LOU NOELLE MARKER</dc:creator>
  <cp:lastModifiedBy>Cassie Marker</cp:lastModifiedBy>
  <cp:revision>304</cp:revision>
  <dcterms:created xsi:type="dcterms:W3CDTF">2016-01-29T17:39:31Z</dcterms:created>
  <dcterms:modified xsi:type="dcterms:W3CDTF">2017-04-26T15:26:36Z</dcterms:modified>
</cp:coreProperties>
</file>